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6"/>
  </p:notesMasterIdLst>
  <p:handoutMasterIdLst>
    <p:handoutMasterId r:id="rId67"/>
  </p:handoutMasterIdLst>
  <p:sldIdLst>
    <p:sldId id="342" r:id="rId2"/>
    <p:sldId id="458" r:id="rId3"/>
    <p:sldId id="529" r:id="rId4"/>
    <p:sldId id="459" r:id="rId5"/>
    <p:sldId id="460" r:id="rId6"/>
    <p:sldId id="489" r:id="rId7"/>
    <p:sldId id="335" r:id="rId8"/>
    <p:sldId id="349" r:id="rId9"/>
    <p:sldId id="479" r:id="rId10"/>
    <p:sldId id="508" r:id="rId11"/>
    <p:sldId id="534" r:id="rId12"/>
    <p:sldId id="551" r:id="rId13"/>
    <p:sldId id="482" r:id="rId14"/>
    <p:sldId id="493" r:id="rId15"/>
    <p:sldId id="537" r:id="rId16"/>
    <p:sldId id="490" r:id="rId17"/>
    <p:sldId id="466" r:id="rId18"/>
    <p:sldId id="538" r:id="rId19"/>
    <p:sldId id="539" r:id="rId20"/>
    <p:sldId id="501" r:id="rId21"/>
    <p:sldId id="540" r:id="rId22"/>
    <p:sldId id="468" r:id="rId23"/>
    <p:sldId id="500" r:id="rId24"/>
    <p:sldId id="483" r:id="rId25"/>
    <p:sldId id="497" r:id="rId26"/>
    <p:sldId id="517" r:id="rId27"/>
    <p:sldId id="518" r:id="rId28"/>
    <p:sldId id="333" r:id="rId29"/>
    <p:sldId id="486" r:id="rId30"/>
    <p:sldId id="519" r:id="rId31"/>
    <p:sldId id="545" r:id="rId32"/>
    <p:sldId id="511" r:id="rId33"/>
    <p:sldId id="521" r:id="rId34"/>
    <p:sldId id="546" r:id="rId35"/>
    <p:sldId id="481" r:id="rId36"/>
    <p:sldId id="552" r:id="rId37"/>
    <p:sldId id="524" r:id="rId38"/>
    <p:sldId id="516" r:id="rId39"/>
    <p:sldId id="543" r:id="rId40"/>
    <p:sldId id="515" r:id="rId41"/>
    <p:sldId id="525" r:id="rId42"/>
    <p:sldId id="547" r:id="rId43"/>
    <p:sldId id="526" r:id="rId44"/>
    <p:sldId id="528" r:id="rId45"/>
    <p:sldId id="527" r:id="rId46"/>
    <p:sldId id="532" r:id="rId47"/>
    <p:sldId id="533" r:id="rId48"/>
    <p:sldId id="531" r:id="rId49"/>
    <p:sldId id="496" r:id="rId50"/>
    <p:sldId id="542" r:id="rId51"/>
    <p:sldId id="535" r:id="rId52"/>
    <p:sldId id="550" r:id="rId53"/>
    <p:sldId id="462" r:id="rId54"/>
    <p:sldId id="476" r:id="rId55"/>
    <p:sldId id="536" r:id="rId56"/>
    <p:sldId id="554" r:id="rId57"/>
    <p:sldId id="463" r:id="rId58"/>
    <p:sldId id="474" r:id="rId59"/>
    <p:sldId id="475" r:id="rId60"/>
    <p:sldId id="488" r:id="rId61"/>
    <p:sldId id="470" r:id="rId62"/>
    <p:sldId id="473" r:id="rId63"/>
    <p:sldId id="544" r:id="rId64"/>
    <p:sldId id="523" r:id="rId6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1A6B6F"/>
    <a:srgbClr val="000000"/>
    <a:srgbClr val="222A37"/>
    <a:srgbClr val="2843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10" autoAdjust="0"/>
    <p:restoredTop sz="83277" autoAdjust="0"/>
  </p:normalViewPr>
  <p:slideViewPr>
    <p:cSldViewPr snapToGrid="0">
      <p:cViewPr varScale="1">
        <p:scale>
          <a:sx n="95" d="100"/>
          <a:sy n="95" d="100"/>
        </p:scale>
        <p:origin x="522" y="84"/>
      </p:cViewPr>
      <p:guideLst/>
    </p:cSldViewPr>
  </p:slideViewPr>
  <p:outlineViewPr>
    <p:cViewPr>
      <p:scale>
        <a:sx n="33" d="100"/>
        <a:sy n="33" d="100"/>
      </p:scale>
      <p:origin x="0" y="-27780"/>
    </p:cViewPr>
  </p:outlineViewPr>
  <p:notesTextViewPr>
    <p:cViewPr>
      <p:scale>
        <a:sx n="3" d="2"/>
        <a:sy n="3" d="2"/>
      </p:scale>
      <p:origin x="0" y="0"/>
    </p:cViewPr>
  </p:notesTextViewPr>
  <p:sorterViewPr>
    <p:cViewPr varScale="1">
      <p:scale>
        <a:sx n="100" d="100"/>
        <a:sy n="100" d="100"/>
      </p:scale>
      <p:origin x="0" y="-1340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5/9/2020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5/9/2020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helsea.co.uk/products/uvilux/#mai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 standard to 2.7 docking</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680516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UviLux</a:t>
            </a:r>
            <a:r>
              <a:rPr lang="en-US" sz="1200" b="0" i="0" kern="1200" dirty="0">
                <a:solidFill>
                  <a:schemeClr val="tx1"/>
                </a:solidFill>
                <a:effectLst/>
                <a:latin typeface="+mn-lt"/>
                <a:ea typeface="+mn-ea"/>
                <a:cs typeface="+mn-cs"/>
              </a:rPr>
              <a:t> sensors enable real-time, </a:t>
            </a:r>
            <a:r>
              <a:rPr lang="en-US" sz="1200" b="0" i="1" kern="1200" dirty="0">
                <a:solidFill>
                  <a:schemeClr val="tx1"/>
                </a:solidFill>
                <a:effectLst/>
                <a:latin typeface="+mn-lt"/>
                <a:ea typeface="+mn-ea"/>
                <a:cs typeface="+mn-cs"/>
              </a:rPr>
              <a:t>in situ</a:t>
            </a:r>
            <a:r>
              <a:rPr lang="en-US" sz="1200" b="0" i="0" kern="1200" dirty="0">
                <a:solidFill>
                  <a:schemeClr val="tx1"/>
                </a:solidFill>
                <a:effectLst/>
                <a:latin typeface="+mn-lt"/>
                <a:ea typeface="+mn-ea"/>
                <a:cs typeface="+mn-cs"/>
              </a:rPr>
              <a:t> detection of a wide variety of UV fluorescence parameters, including: Polycyclic Aromatic Hydrocarbons (PAH), BTEX, CDOM, Tryptophan-like fluorescence (TLF), BOD and Optical Brightening Agents (OBA). The compact and highly sensitive fluorometers have excellent turbidity rejection and high ambient light rejection, making them suitable for use in water and wastewater treatment works, as well as natural waters at the surface and to depths of up to 1000 m.</a:t>
            </a:r>
          </a:p>
          <a:p>
            <a:r>
              <a:rPr lang="en-US" sz="1200" b="0" i="0" u="none" strike="noStrike" kern="1200" dirty="0">
                <a:solidFill>
                  <a:schemeClr val="tx1"/>
                </a:solidFill>
                <a:effectLst/>
                <a:latin typeface="+mn-lt"/>
                <a:ea typeface="+mn-ea"/>
                <a:cs typeface="+mn-cs"/>
                <a:hlinkClick r:id="rId3"/>
              </a:rPr>
              <a:t>Find out more</a:t>
            </a:r>
            <a:endParaRPr lang="en-US" sz="1200" b="0" i="0" kern="1200" dirty="0">
              <a:solidFill>
                <a:schemeClr val="tx1"/>
              </a:solidFill>
              <a:effectLst/>
              <a:latin typeface="+mn-lt"/>
              <a:ea typeface="+mn-ea"/>
              <a:cs typeface="+mn-cs"/>
            </a:endParaRPr>
          </a:p>
          <a:p>
            <a:br>
              <a:rPr lang="en-US" sz="1200" b="0" i="0" kern="1200" dirty="0">
                <a:solidFill>
                  <a:schemeClr val="tx1"/>
                </a:solidFill>
                <a:effectLst/>
                <a:latin typeface="+mn-lt"/>
                <a:ea typeface="+mn-ea"/>
                <a:cs typeface="+mn-cs"/>
              </a:rPr>
            </a:br>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970931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Launched from a phone and operated from a phone from anywhere in the world.</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42851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Needs logos EPA, NOAA, BSEE, UNH</a:t>
            </a:r>
          </a:p>
        </p:txBody>
      </p:sp>
    </p:spTree>
    <p:extLst>
      <p:ext uri="{BB962C8B-B14F-4D97-AF65-F5344CB8AC3E}">
        <p14:creationId xmlns:p14="http://schemas.microsoft.com/office/powerpoint/2010/main" val="239992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Rated to 1000 meters, length of image volume=15.9</a:t>
            </a:r>
            <a:r>
              <a:rPr lang="en-US" baseline="0" dirty="0"/>
              <a:t> cm, imaging volume 20 ml, max imaging rate 10 Hz, image size 4.09 </a:t>
            </a:r>
            <a:r>
              <a:rPr lang="en-US" baseline="0" dirty="0" err="1"/>
              <a:t>mb</a:t>
            </a:r>
            <a:r>
              <a:rPr lang="en-US" baseline="0" dirty="0"/>
              <a:t> </a:t>
            </a:r>
            <a:r>
              <a:rPr lang="en-US" baseline="0" dirty="0" err="1"/>
              <a:t>png</a:t>
            </a:r>
            <a:r>
              <a:rPr lang="en-US" baseline="0" dirty="0"/>
              <a:t>, 2 </a:t>
            </a:r>
            <a:r>
              <a:rPr lang="en-US" baseline="0" dirty="0" err="1"/>
              <a:t>tb</a:t>
            </a:r>
            <a:r>
              <a:rPr lang="en-US" baseline="0" dirty="0"/>
              <a:t> storage, 13.5 </a:t>
            </a:r>
            <a:r>
              <a:rPr lang="en-US" baseline="0" dirty="0" err="1"/>
              <a:t>hrs</a:t>
            </a:r>
            <a:r>
              <a:rPr lang="en-US" baseline="0" dirty="0"/>
              <a:t> to fill drive, 10 hours to data transfer.</a:t>
            </a:r>
            <a:endParaRPr lang="en-US" dirty="0"/>
          </a:p>
        </p:txBody>
      </p:sp>
    </p:spTree>
    <p:extLst>
      <p:ext uri="{BB962C8B-B14F-4D97-AF65-F5344CB8AC3E}">
        <p14:creationId xmlns:p14="http://schemas.microsoft.com/office/powerpoint/2010/main" val="4128657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949232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/Docking</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111937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original software developed by MBARI, when the vehicle completes a mission or when it experiences a critical failure, it reverts to a “default mission” in which the vehicle returns to the surface.  This allows for cellular or iridium communication to diagnose the problem, or simply command another mission.  Naturally, in order to operate under the ice, where surfacing the vehicle is not an option, a new “default mission” needed to be put in place.  In the under-ice default mission, the vehicle returns to the dock instead, so the vehicle will be in range for strong ACOMMS, and latched in a known location.</a:t>
            </a:r>
          </a:p>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442908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Bog Lake drone zoom in 2020</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249621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Bog Lake Scrapping under-ice, need to re-design antenna</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272415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Under-ice recovery of Polaris at Bog Lake 2020</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978560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Norbit</a:t>
            </a:r>
            <a:r>
              <a:rPr lang="en-US" dirty="0"/>
              <a:t> </a:t>
            </a:r>
            <a:r>
              <a:rPr lang="en-US" sz="1200" b="0" i="0" u="none" strike="noStrike" kern="1200" baseline="0" dirty="0">
                <a:solidFill>
                  <a:schemeClr val="tx1"/>
                </a:solidFill>
                <a:latin typeface="+mn-lt"/>
                <a:ea typeface="+mn-ea"/>
                <a:cs typeface="+mn-cs"/>
              </a:rPr>
              <a:t>400kHz (Frequency Agility 200-700kHz) WBMS Bathymetric System</a:t>
            </a:r>
          </a:p>
          <a:p>
            <a:r>
              <a:rPr lang="en-US" sz="1200" b="0" i="0" u="none" strike="noStrike" kern="1200" baseline="0" dirty="0">
                <a:solidFill>
                  <a:schemeClr val="tx1"/>
                </a:solidFill>
                <a:latin typeface="+mn-lt"/>
                <a:ea typeface="+mn-ea"/>
                <a:cs typeface="+mn-cs"/>
              </a:rPr>
              <a:t>integrated with Real-time Sonar Head Sound Velocity Sensor. Includes</a:t>
            </a:r>
          </a:p>
          <a:p>
            <a:r>
              <a:rPr lang="en-US" sz="1200" b="0" i="0" u="none" strike="noStrike" kern="1200" baseline="0" dirty="0">
                <a:solidFill>
                  <a:schemeClr val="tx1"/>
                </a:solidFill>
                <a:latin typeface="+mn-lt"/>
                <a:ea typeface="+mn-ea"/>
                <a:cs typeface="+mn-cs"/>
              </a:rPr>
              <a:t>Snippets, </a:t>
            </a:r>
            <a:r>
              <a:rPr lang="en-US" sz="1200" b="0" i="0" u="none" strike="noStrike" kern="1200" baseline="0" dirty="0" err="1">
                <a:solidFill>
                  <a:schemeClr val="tx1"/>
                </a:solidFill>
                <a:latin typeface="+mn-lt"/>
                <a:ea typeface="+mn-ea"/>
                <a:cs typeface="+mn-cs"/>
              </a:rPr>
              <a:t>Sidescan</a:t>
            </a:r>
            <a:r>
              <a:rPr lang="en-US" sz="1200" b="0" i="0" u="none" strike="noStrike" kern="1200" baseline="0" dirty="0">
                <a:solidFill>
                  <a:schemeClr val="tx1"/>
                </a:solidFill>
                <a:latin typeface="+mn-lt"/>
                <a:ea typeface="+mn-ea"/>
                <a:cs typeface="+mn-cs"/>
              </a:rPr>
              <a:t>, Backscatter and Water Column Output. Includes Sonar</a:t>
            </a:r>
          </a:p>
          <a:p>
            <a:r>
              <a:rPr lang="en-US" sz="1200" b="0" i="0" u="none" strike="noStrike" kern="1200" baseline="0" dirty="0">
                <a:solidFill>
                  <a:schemeClr val="tx1"/>
                </a:solidFill>
                <a:latin typeface="+mn-lt"/>
                <a:ea typeface="+mn-ea"/>
                <a:cs typeface="+mn-cs"/>
              </a:rPr>
              <a:t>Interface Unit (SIU-I)</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R2Sonic </a:t>
            </a:r>
            <a:r>
              <a:rPr lang="en-US" sz="1200" b="1" i="0" u="none" strike="noStrike" kern="1200" baseline="0" dirty="0">
                <a:solidFill>
                  <a:schemeClr val="tx1"/>
                </a:solidFill>
                <a:latin typeface="+mn-lt"/>
                <a:ea typeface="+mn-ea"/>
                <a:cs typeface="+mn-cs"/>
              </a:rPr>
              <a:t>AUV-Sonic 2020 (4000 m rated) Wideband Multi Beam Echo-Sounder System incl:</a:t>
            </a:r>
          </a:p>
          <a:p>
            <a:r>
              <a:rPr lang="en-US" sz="1200" b="0" i="0" u="none" strike="noStrike" kern="1200" baseline="0" dirty="0">
                <a:solidFill>
                  <a:schemeClr val="tx1"/>
                </a:solidFill>
                <a:latin typeface="+mn-lt"/>
                <a:ea typeface="+mn-ea"/>
                <a:cs typeface="+mn-cs"/>
              </a:rPr>
              <a:t>• 1x Wideband Receiver/Projector, 200-450 kHz,</a:t>
            </a:r>
          </a:p>
          <a:p>
            <a:r>
              <a:rPr lang="en-US" sz="1200" b="0" i="0" u="none" strike="noStrike" kern="1200" baseline="0" dirty="0">
                <a:solidFill>
                  <a:schemeClr val="tx1"/>
                </a:solidFill>
                <a:latin typeface="+mn-lt"/>
                <a:ea typeface="+mn-ea"/>
                <a:cs typeface="+mn-cs"/>
              </a:rPr>
              <a:t>o 1.8° </a:t>
            </a:r>
            <a:r>
              <a:rPr lang="en-US" sz="1200" b="0" i="0" u="none" strike="noStrike" kern="1200" baseline="0" dirty="0" err="1">
                <a:solidFill>
                  <a:schemeClr val="tx1"/>
                </a:solidFill>
                <a:latin typeface="+mn-lt"/>
                <a:ea typeface="+mn-ea"/>
                <a:cs typeface="+mn-cs"/>
              </a:rPr>
              <a:t>Beamwidth</a:t>
            </a:r>
            <a:r>
              <a:rPr lang="en-US" sz="1200" b="0" i="0" u="none" strike="noStrike" kern="1200" baseline="0" dirty="0">
                <a:solidFill>
                  <a:schemeClr val="tx1"/>
                </a:solidFill>
                <a:latin typeface="+mn-lt"/>
                <a:ea typeface="+mn-ea"/>
                <a:cs typeface="+mn-cs"/>
              </a:rPr>
              <a:t> @ 450 kHz</a:t>
            </a:r>
          </a:p>
          <a:p>
            <a:r>
              <a:rPr lang="en-US" sz="1200" b="0" i="0" u="none" strike="noStrike" kern="1200" baseline="0" dirty="0">
                <a:solidFill>
                  <a:schemeClr val="tx1"/>
                </a:solidFill>
                <a:latin typeface="+mn-lt"/>
                <a:ea typeface="+mn-ea"/>
                <a:cs typeface="+mn-cs"/>
              </a:rPr>
              <a:t>o 4000 m Depth Rating Switchable Forward-Looking Sonar Imagery Output $ 8,900</a:t>
            </a:r>
          </a:p>
          <a:p>
            <a:r>
              <a:rPr lang="en-US" sz="1200" b="0" i="0" u="none" strike="noStrike" kern="1200" baseline="0" dirty="0">
                <a:solidFill>
                  <a:schemeClr val="tx1"/>
                </a:solidFill>
                <a:latin typeface="+mn-lt"/>
                <a:ea typeface="+mn-ea"/>
                <a:cs typeface="+mn-cs"/>
              </a:rPr>
              <a:t>1x </a:t>
            </a:r>
            <a:r>
              <a:rPr lang="en-US" sz="1200" b="0" i="0" u="none" strike="noStrike" kern="1200" baseline="0" dirty="0" err="1">
                <a:solidFill>
                  <a:schemeClr val="tx1"/>
                </a:solidFill>
                <a:latin typeface="+mn-lt"/>
                <a:ea typeface="+mn-ea"/>
                <a:cs typeface="+mn-cs"/>
              </a:rPr>
              <a:t>MultiSpectral</a:t>
            </a:r>
            <a:r>
              <a:rPr lang="en-US" sz="1200" b="0" i="0" u="none" strike="noStrike" kern="1200" baseline="0" dirty="0">
                <a:solidFill>
                  <a:schemeClr val="tx1"/>
                </a:solidFill>
                <a:latin typeface="+mn-lt"/>
                <a:ea typeface="+mn-ea"/>
                <a:cs typeface="+mn-cs"/>
              </a:rPr>
              <a:t> Snippets &amp; </a:t>
            </a:r>
            <a:r>
              <a:rPr lang="en-US" sz="1200" b="0" i="0" u="none" strike="noStrike" kern="1200" baseline="0" dirty="0" err="1">
                <a:solidFill>
                  <a:schemeClr val="tx1"/>
                </a:solidFill>
                <a:latin typeface="+mn-lt"/>
                <a:ea typeface="+mn-ea"/>
                <a:cs typeface="+mn-cs"/>
              </a:rPr>
              <a:t>TruePix</a:t>
            </a:r>
            <a:r>
              <a:rPr lang="en-US" sz="1200" b="0" i="0" u="none" strike="noStrike" kern="1200" baseline="0" dirty="0">
                <a:solidFill>
                  <a:schemeClr val="tx1"/>
                </a:solidFill>
                <a:latin typeface="+mn-lt"/>
                <a:ea typeface="+mn-ea"/>
                <a:cs typeface="+mn-cs"/>
              </a:rPr>
              <a:t>™ Backscatter Output $ 6,675</a:t>
            </a:r>
          </a:p>
          <a:p>
            <a:r>
              <a:rPr lang="en-US" sz="1200" b="0" i="0" u="none" strike="noStrike" kern="1200" baseline="0" dirty="0">
                <a:solidFill>
                  <a:schemeClr val="tx1"/>
                </a:solidFill>
                <a:latin typeface="+mn-lt"/>
                <a:ea typeface="+mn-ea"/>
                <a:cs typeface="+mn-cs"/>
              </a:rPr>
              <a:t>1x Ultra High Resolution 700 kHz $ 6,675</a:t>
            </a:r>
          </a:p>
          <a:p>
            <a:r>
              <a:rPr lang="en-US" sz="1200" b="0" i="0" u="none" strike="noStrike" kern="1200" baseline="0" dirty="0">
                <a:solidFill>
                  <a:schemeClr val="tx1"/>
                </a:solidFill>
                <a:latin typeface="+mn-lt"/>
                <a:ea typeface="+mn-ea"/>
                <a:cs typeface="+mn-cs"/>
              </a:rPr>
              <a:t>1° x 1° </a:t>
            </a:r>
            <a:r>
              <a:rPr lang="en-US" sz="1200" b="0" i="0" u="none" strike="noStrike" kern="1200" baseline="0" dirty="0" err="1">
                <a:solidFill>
                  <a:schemeClr val="tx1"/>
                </a:solidFill>
                <a:latin typeface="+mn-lt"/>
                <a:ea typeface="+mn-ea"/>
                <a:cs typeface="+mn-cs"/>
              </a:rPr>
              <a:t>Beamwidth</a:t>
            </a:r>
            <a:r>
              <a:rPr lang="en-US" sz="1200" b="0" i="0" u="none" strike="noStrike" kern="1200" baseline="0" dirty="0">
                <a:solidFill>
                  <a:schemeClr val="tx1"/>
                </a:solidFill>
                <a:latin typeface="+mn-lt"/>
                <a:ea typeface="+mn-ea"/>
                <a:cs typeface="+mn-cs"/>
              </a:rPr>
              <a:t> over 70° swath</a:t>
            </a:r>
          </a:p>
          <a:p>
            <a:r>
              <a:rPr lang="en-US" sz="1200" b="0" i="0" u="none" strike="noStrike" kern="1200" baseline="0" dirty="0">
                <a:solidFill>
                  <a:schemeClr val="tx1"/>
                </a:solidFill>
                <a:latin typeface="+mn-lt"/>
                <a:ea typeface="+mn-ea"/>
                <a:cs typeface="+mn-cs"/>
              </a:rPr>
              <a:t>1x Raw Water Column Data Output</a:t>
            </a:r>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71876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54</a:t>
            </a:fld>
            <a:endParaRPr lang="en-US" dirty="0"/>
          </a:p>
        </p:txBody>
      </p:sp>
    </p:spTree>
    <p:extLst>
      <p:ext uri="{BB962C8B-B14F-4D97-AF65-F5344CB8AC3E}">
        <p14:creationId xmlns:p14="http://schemas.microsoft.com/office/powerpoint/2010/main" val="2043982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Keeping assets in the water around the clock is key to understanding impacts and informing response efforts.</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560615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r>
              <a:t>Title Text</a:t>
            </a:r>
          </a:p>
        </p:txBody>
      </p:sp>
      <p:sp>
        <p:nvSpPr>
          <p:cNvPr id="27" name="Shape 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hape 2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35165720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B7F69-6519-FC49-A143-13C536E7C4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79E18B-B826-C843-AB20-8CD8BB61C63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82D12-A3D4-E74F-946E-60C9F651A831}"/>
              </a:ext>
            </a:extLst>
          </p:cNvPr>
          <p:cNvSpPr>
            <a:spLocks noGrp="1"/>
          </p:cNvSpPr>
          <p:nvPr>
            <p:ph type="dt" sz="half" idx="10"/>
          </p:nvPr>
        </p:nvSpPr>
        <p:spPr/>
        <p:txBody>
          <a:bodyPr/>
          <a:lstStyle/>
          <a:p>
            <a:r>
              <a:rPr lang="en-US"/>
              <a:t>ADAC Program Year 6 Quarterly Review May 2020</a:t>
            </a:r>
          </a:p>
        </p:txBody>
      </p:sp>
      <p:sp>
        <p:nvSpPr>
          <p:cNvPr id="5" name="Footer Placeholder 4">
            <a:extLst>
              <a:ext uri="{FF2B5EF4-FFF2-40B4-BE49-F238E27FC236}">
                <a16:creationId xmlns:a16="http://schemas.microsoft.com/office/drawing/2014/main" id="{3542416C-9D55-2A4C-BCBA-BE8894BB7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505B08-180F-C241-B0A6-7C1D901E4D00}"/>
              </a:ext>
            </a:extLst>
          </p:cNvPr>
          <p:cNvSpPr>
            <a:spLocks noGrp="1"/>
          </p:cNvSpPr>
          <p:nvPr>
            <p:ph type="sldNum" sz="quarter" idx="12"/>
          </p:nvPr>
        </p:nvSpPr>
        <p:spPr>
          <a:xfrm>
            <a:off x="10086271" y="303610"/>
            <a:ext cx="292548" cy="269112"/>
          </a:xfrm>
        </p:spPr>
        <p:txBody>
          <a:bodyPr/>
          <a:lstStyle/>
          <a:p>
            <a:fld id="{B1D7AC50-8864-E14D-A925-8701DAB834B4}" type="slidenum">
              <a:rPr lang="en-US" smtClean="0"/>
              <a:t>‹#›</a:t>
            </a:fld>
            <a:endParaRPr lang="en-US"/>
          </a:p>
        </p:txBody>
      </p:sp>
    </p:spTree>
    <p:extLst>
      <p:ext uri="{BB962C8B-B14F-4D97-AF65-F5344CB8AC3E}">
        <p14:creationId xmlns:p14="http://schemas.microsoft.com/office/powerpoint/2010/main" val="2989422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microsoft.com/office/2007/relationships/hdphoto" Target="../media/hdphoto2.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microsoft.com/office/2007/relationships/hdphoto" Target="../media/hdphoto1.wdp"/><Relationship Id="rId3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6" cstate="print">
            <a:extLst>
              <a:ext uri="{BEBA8EAE-BF5A-486C-A8C5-ECC9F3942E4B}">
                <a14:imgProps xmlns:a14="http://schemas.microsoft.com/office/drawing/2010/main">
                  <a14:imgLayer r:embed="rId27">
                    <a14:imgEffect>
                      <a14:saturation sat="50000"/>
                    </a14:imgEffect>
                  </a14:imgLayer>
                </a14:imgProps>
              </a:ext>
              <a:ext uri="{28A0092B-C50C-407E-A947-70E740481C1C}">
                <a14:useLocalDpi xmlns:a14="http://schemas.microsoft.com/office/drawing/2010/main"/>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8"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9"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0" cstate="print">
            <a:extLst>
              <a:ext uri="{BEBA8EAE-BF5A-486C-A8C5-ECC9F3942E4B}">
                <a14:imgProps xmlns:a14="http://schemas.microsoft.com/office/drawing/2010/main">
                  <a14:imgLayer r:embed="rId31">
                    <a14:imgEffect>
                      <a14:saturation sat="50000"/>
                    </a14:imgEffect>
                  </a14:imgLayer>
                </a14:imgProps>
              </a:ext>
              <a:ext uri="{28A0092B-C50C-407E-A947-70E740481C1C}">
                <a14:useLocalDpi xmlns:a14="http://schemas.microsoft.com/office/drawing/2010/main"/>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2" r:id="rId23"/>
    <p:sldLayoutId id="2147483674" r:id="rId24"/>
  </p:sldLayoutIdLst>
  <p:hf sldNum="0" hdr="0" ftr="0"/>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24.jpe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jpe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2.xml"/><Relationship Id="rId5" Type="http://schemas.openxmlformats.org/officeDocument/2006/relationships/hyperlink" Target="https://okeanids.mbari.org/dash3/#/-/whoidhs;Map" TargetMode="External"/><Relationship Id="rId4" Type="http://schemas.openxmlformats.org/officeDocument/2006/relationships/hyperlink" Target="https://lrauv.whoi.edu/dash3/#/-/whoidhs;Map"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hyperlink" Target="https://lrauv.whoi.edu/#/" TargetMode="Externa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g"/><Relationship Id="rId1" Type="http://schemas.openxmlformats.org/officeDocument/2006/relationships/slideLayout" Target="../slideLayouts/slideLayout2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0.png"/><Relationship Id="rId7" Type="http://schemas.openxmlformats.org/officeDocument/2006/relationships/image" Target="../media/image54.jp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JP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2.xml"/><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2.xm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45.png"/><Relationship Id="rId1" Type="http://schemas.openxmlformats.org/officeDocument/2006/relationships/slideLayout" Target="../slideLayouts/slideLayout22.xml"/><Relationship Id="rId4" Type="http://schemas.openxmlformats.org/officeDocument/2006/relationships/image" Target="../media/image75.jp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6.png"/><Relationship Id="rId4"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2.xml"/><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83.png"/><Relationship Id="rId4" Type="http://schemas.openxmlformats.org/officeDocument/2006/relationships/notesSlide" Target="../notesSlides/notesSlid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2.xml"/><Relationship Id="rId5" Type="http://schemas.openxmlformats.org/officeDocument/2006/relationships/image" Target="../media/image87.jpeg"/><Relationship Id="rId4" Type="http://schemas.openxmlformats.org/officeDocument/2006/relationships/image" Target="../media/image86.jpeg"/></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2.xml"/><Relationship Id="rId5" Type="http://schemas.openxmlformats.org/officeDocument/2006/relationships/image" Target="../media/image93.jpg"/><Relationship Id="rId4" Type="http://schemas.openxmlformats.org/officeDocument/2006/relationships/image" Target="../media/image92.jpe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83.png"/><Relationship Id="rId4" Type="http://schemas.openxmlformats.org/officeDocument/2006/relationships/notesSlide" Target="../notesSlides/notesSlide10.xml"/></Relationships>
</file>

<file path=ppt/slides/_rels/slide4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83.png"/><Relationship Id="rId4" Type="http://schemas.openxmlformats.org/officeDocument/2006/relationships/notesSlide" Target="../notesSlides/notesSlide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95.png"/></Relationships>
</file>

<file path=ppt/slides/_rels/slide5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98.jpeg"/><Relationship Id="rId4" Type="http://schemas.openxmlformats.org/officeDocument/2006/relationships/image" Target="../media/image9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1.jpeg"/><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g"/><Relationship Id="rId1" Type="http://schemas.openxmlformats.org/officeDocument/2006/relationships/slideLayout" Target="../slideLayouts/slideLayout22.xml"/><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384" y="1971440"/>
            <a:ext cx="6761408" cy="1622605"/>
          </a:xfrm>
        </p:spPr>
        <p:txBody>
          <a:bodyPr>
            <a:normAutofit fontScale="90000"/>
          </a:bodyPr>
          <a:lstStyle/>
          <a:p>
            <a:br>
              <a:rPr lang="en-US" sz="3600" dirty="0"/>
            </a:br>
            <a:r>
              <a:rPr lang="en-US" sz="3600" dirty="0"/>
              <a:t>ADAC Year 6 Quarterly Review</a:t>
            </a:r>
            <a:br>
              <a:rPr lang="en-US" sz="3600" dirty="0"/>
            </a:br>
            <a:r>
              <a:rPr lang="en-US" sz="3600" dirty="0"/>
              <a:t>ADAC Project Briefing</a:t>
            </a:r>
            <a:br>
              <a:rPr lang="en-US" sz="3600" dirty="0"/>
            </a:br>
            <a:r>
              <a:rPr lang="en-US" sz="3200" dirty="0"/>
              <a:t>(</a:t>
            </a:r>
            <a:r>
              <a:rPr lang="en-US" sz="3200" dirty="0">
                <a:solidFill>
                  <a:srgbClr val="FFFF00"/>
                </a:solidFill>
              </a:rPr>
              <a:t>LRAUV</a:t>
            </a:r>
            <a:r>
              <a:rPr lang="en-US" sz="32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438301" y="3999703"/>
            <a:ext cx="6633644" cy="1056618"/>
          </a:xfrm>
        </p:spPr>
        <p:txBody>
          <a:bodyPr/>
          <a:lstStyle/>
          <a:p>
            <a:r>
              <a:rPr lang="en-US" dirty="0"/>
              <a:t>PI/PM Amy Kukulya (WHO),  PI Dr. Jim Bellingham (WHOI), </a:t>
            </a:r>
          </a:p>
          <a:p>
            <a:r>
              <a:rPr lang="en-US" dirty="0"/>
              <a:t>PI Brett Hobson (MBARI)</a:t>
            </a:r>
          </a:p>
        </p:txBody>
      </p:sp>
      <p:pic>
        <p:nvPicPr>
          <p:cNvPr id="22" name="Picture 21">
            <a:extLst>
              <a:ext uri="{FF2B5EF4-FFF2-40B4-BE49-F238E27FC236}">
                <a16:creationId xmlns:a16="http://schemas.microsoft.com/office/drawing/2014/main" id="{726A4FBE-86F6-3943-8FF5-E259AB06E21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09405" y="1028700"/>
            <a:ext cx="3786751" cy="4665048"/>
          </a:xfrm>
          <a:prstGeom prst="rect">
            <a:avLst/>
          </a:prstGeom>
        </p:spPr>
      </p:pic>
      <p:pic>
        <p:nvPicPr>
          <p:cNvPr id="5" name="WHOImarkBLUE.png">
            <a:extLst>
              <a:ext uri="{FF2B5EF4-FFF2-40B4-BE49-F238E27FC236}">
                <a16:creationId xmlns:a16="http://schemas.microsoft.com/office/drawing/2014/main" id="{B576436C-9D34-8044-A4A9-66B5DBF84513}"/>
              </a:ext>
            </a:extLst>
          </p:cNvPr>
          <p:cNvPicPr>
            <a:picLocks noChangeAspect="1"/>
          </p:cNvPicPr>
          <p:nvPr/>
        </p:nvPicPr>
        <p:blipFill>
          <a:blip r:embed="rId3" cstate="print"/>
          <a:stretch>
            <a:fillRect/>
          </a:stretch>
        </p:blipFill>
        <p:spPr>
          <a:xfrm>
            <a:off x="7936782" y="5777288"/>
            <a:ext cx="2243034" cy="624371"/>
          </a:xfrm>
          <a:prstGeom prst="rect">
            <a:avLst/>
          </a:prstGeom>
          <a:ln w="12700">
            <a:miter lim="400000"/>
          </a:ln>
        </p:spPr>
      </p:pic>
      <p:pic>
        <p:nvPicPr>
          <p:cNvPr id="6" name="Picture 5" descr="MBARI-logo.jpg">
            <a:extLst>
              <a:ext uri="{FF2B5EF4-FFF2-40B4-BE49-F238E27FC236}">
                <a16:creationId xmlns:a16="http://schemas.microsoft.com/office/drawing/2014/main" id="{727E82D6-C284-6149-A3B7-F9C5287A77ED}"/>
              </a:ext>
            </a:extLst>
          </p:cNvPr>
          <p:cNvPicPr>
            <a:picLocks noChangeAspect="1"/>
          </p:cNvPicPr>
          <p:nvPr/>
        </p:nvPicPr>
        <p:blipFill rotWithShape="1">
          <a:blip r:embed="rId4" cstate="print"/>
          <a:srcRect t="9379" b="6208"/>
          <a:stretch/>
        </p:blipFill>
        <p:spPr>
          <a:xfrm>
            <a:off x="10518760" y="5693748"/>
            <a:ext cx="1264532" cy="800570"/>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fontScale="90000"/>
          </a:bodyPr>
          <a:lstStyle/>
          <a:p>
            <a:r>
              <a:rPr lang="en-US" sz="3600" dirty="0"/>
              <a:t>ADAC Project (LRAUV) for Under-Ice Mapping of Oil Spills and Environmental Hazards</a:t>
            </a:r>
            <a:endParaRPr lang="en-US" sz="2700" i="1" dirty="0">
              <a:solidFill>
                <a:srgbClr val="FFFF00"/>
              </a:solidFill>
            </a:endParaRPr>
          </a:p>
        </p:txBody>
      </p:sp>
      <p:sp>
        <p:nvSpPr>
          <p:cNvPr id="3" name="Content Placeholder 2"/>
          <p:cNvSpPr>
            <a:spLocks noGrp="1"/>
          </p:cNvSpPr>
          <p:nvPr>
            <p:ph idx="4294967295"/>
          </p:nvPr>
        </p:nvSpPr>
        <p:spPr>
          <a:xfrm>
            <a:off x="629564" y="1626282"/>
            <a:ext cx="6127507" cy="4107856"/>
          </a:xfrm>
        </p:spPr>
        <p:txBody>
          <a:bodyPr>
            <a:normAutofit fontScale="62500" lnSpcReduction="20000"/>
          </a:bodyPr>
          <a:lstStyle/>
          <a:p>
            <a:r>
              <a:rPr lang="en-US" dirty="0"/>
              <a:t>Project Principal Investigator(s): PI Dr. Jim Bellingham (WHOI), PI/PM Amy Kukulya (WHOI), Co-PI Brett Hobson (MBARI)</a:t>
            </a:r>
          </a:p>
          <a:p>
            <a:endParaRPr lang="en-US" dirty="0"/>
          </a:p>
          <a:p>
            <a:r>
              <a:rPr lang="en-US" dirty="0"/>
              <a:t>Woods Hole Oceanographic Institution, Monterey Bay Aquarium Research Institute</a:t>
            </a:r>
          </a:p>
          <a:p>
            <a:endParaRPr lang="en-US" dirty="0"/>
          </a:p>
          <a:p>
            <a:r>
              <a:rPr lang="en-US" dirty="0"/>
              <a:t>Supporting Team:  Daniel Gomez-Ibanez, Sean Whelan, Noa Yoder, Amanda Besaw, Brian </a:t>
            </a:r>
            <a:r>
              <a:rPr lang="en-US" dirty="0" err="1"/>
              <a:t>Kieft</a:t>
            </a:r>
            <a:r>
              <a:rPr lang="en-US" dirty="0"/>
              <a:t>, Ben </a:t>
            </a:r>
            <a:r>
              <a:rPr lang="en-US" dirty="0" err="1"/>
              <a:t>Raanan</a:t>
            </a:r>
            <a:r>
              <a:rPr lang="en-US" dirty="0"/>
              <a:t> </a:t>
            </a:r>
          </a:p>
          <a:p>
            <a:endParaRPr lang="en-US" dirty="0"/>
          </a:p>
          <a:p>
            <a:r>
              <a:rPr lang="en-US" dirty="0"/>
              <a:t>Project Champion: Kirsten Trego, HQ USCG MER</a:t>
            </a:r>
          </a:p>
          <a:p>
            <a:endParaRPr lang="en-US" dirty="0"/>
          </a:p>
          <a:p>
            <a:r>
              <a:rPr lang="en-US" dirty="0"/>
              <a:t>Project Advocates: Dr. Robyn </a:t>
            </a:r>
            <a:r>
              <a:rPr lang="en-US" dirty="0" err="1"/>
              <a:t>Conmy</a:t>
            </a:r>
            <a:r>
              <a:rPr lang="en-US" dirty="0"/>
              <a:t>, EPA USEPA/NRMRL/RTEB, USCG Research and Development Center, Dr. Jay Choy BSEE/Oil Spill Preparedness Division, Dr. Lisa Dipinto, NOAA, Office of Restoration and Response, Mr. Brian </a:t>
            </a:r>
            <a:r>
              <a:rPr lang="en-US" dirty="0" err="1"/>
              <a:t>Dolph</a:t>
            </a:r>
            <a:r>
              <a:rPr lang="en-US" dirty="0"/>
              <a:t>, USCG R&amp;D Center</a:t>
            </a:r>
          </a:p>
          <a:p>
            <a:endParaRPr lang="en-US" dirty="0"/>
          </a:p>
          <a:p>
            <a:endParaRPr lang="en-US" dirty="0"/>
          </a:p>
        </p:txBody>
      </p:sp>
      <p:sp>
        <p:nvSpPr>
          <p:cNvPr id="5" name="Rectangle 4"/>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pic>
        <p:nvPicPr>
          <p:cNvPr id="7" name="Picture 6">
            <a:extLst>
              <a:ext uri="{FF2B5EF4-FFF2-40B4-BE49-F238E27FC236}">
                <a16:creationId xmlns:a16="http://schemas.microsoft.com/office/drawing/2014/main" id="{AD943CE0-709B-41FF-8AC3-12D3C54E39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5144" y="2079083"/>
            <a:ext cx="4697736" cy="3131824"/>
          </a:xfrm>
          <a:prstGeom prst="rect">
            <a:avLst/>
          </a:prstGeom>
        </p:spPr>
      </p:pic>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AC92D4-96D1-49D4-B983-9D68A7F05C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5553" y="4031527"/>
            <a:ext cx="3657600" cy="2423160"/>
          </a:xfrm>
          <a:prstGeom prst="rect">
            <a:avLst/>
          </a:prstGeom>
        </p:spPr>
      </p:pic>
      <p:pic>
        <p:nvPicPr>
          <p:cNvPr id="7" name="Picture 6">
            <a:extLst>
              <a:ext uri="{FF2B5EF4-FFF2-40B4-BE49-F238E27FC236}">
                <a16:creationId xmlns:a16="http://schemas.microsoft.com/office/drawing/2014/main" id="{0FC8E41A-2329-468D-878E-19F183E7A5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5553" y="750341"/>
            <a:ext cx="3657600" cy="2438400"/>
          </a:xfrm>
          <a:prstGeom prst="rect">
            <a:avLst/>
          </a:prstGeom>
        </p:spPr>
      </p:pic>
      <p:pic>
        <p:nvPicPr>
          <p:cNvPr id="9" name="Picture 8">
            <a:extLst>
              <a:ext uri="{FF2B5EF4-FFF2-40B4-BE49-F238E27FC236}">
                <a16:creationId xmlns:a16="http://schemas.microsoft.com/office/drawing/2014/main" id="{9F22310A-7FF5-405B-8429-4D8F45B33D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86" y="638374"/>
            <a:ext cx="4621119" cy="3084843"/>
          </a:xfrm>
          <a:prstGeom prst="rect">
            <a:avLst/>
          </a:prstGeom>
        </p:spPr>
      </p:pic>
      <p:sp>
        <p:nvSpPr>
          <p:cNvPr id="10" name="TextBox 9">
            <a:extLst>
              <a:ext uri="{FF2B5EF4-FFF2-40B4-BE49-F238E27FC236}">
                <a16:creationId xmlns:a16="http://schemas.microsoft.com/office/drawing/2014/main" id="{DE21882B-C4F1-4C86-BC43-61D9E4F9E258}"/>
              </a:ext>
            </a:extLst>
          </p:cNvPr>
          <p:cNvSpPr txBox="1"/>
          <p:nvPr/>
        </p:nvSpPr>
        <p:spPr>
          <a:xfrm>
            <a:off x="348611" y="304692"/>
            <a:ext cx="6033975" cy="369332"/>
          </a:xfrm>
          <a:prstGeom prst="rect">
            <a:avLst/>
          </a:prstGeom>
          <a:noFill/>
        </p:spPr>
        <p:txBody>
          <a:bodyPr wrap="square" rtlCol="0">
            <a:spAutoFit/>
          </a:bodyPr>
          <a:lstStyle/>
          <a:p>
            <a:r>
              <a:rPr lang="en-US" dirty="0">
                <a:latin typeface="+mj-lt"/>
              </a:rPr>
              <a:t>The WHOI-MBARI Operations/Engineering Team</a:t>
            </a:r>
          </a:p>
        </p:txBody>
      </p:sp>
      <p:sp>
        <p:nvSpPr>
          <p:cNvPr id="11" name="TextBox 10">
            <a:extLst>
              <a:ext uri="{FF2B5EF4-FFF2-40B4-BE49-F238E27FC236}">
                <a16:creationId xmlns:a16="http://schemas.microsoft.com/office/drawing/2014/main" id="{7C12AF09-412C-4AAC-90F9-3C6A1491093B}"/>
              </a:ext>
            </a:extLst>
          </p:cNvPr>
          <p:cNvSpPr txBox="1"/>
          <p:nvPr/>
        </p:nvSpPr>
        <p:spPr>
          <a:xfrm>
            <a:off x="100425" y="3733047"/>
            <a:ext cx="4561057" cy="369332"/>
          </a:xfrm>
          <a:prstGeom prst="rect">
            <a:avLst/>
          </a:prstGeom>
          <a:noFill/>
        </p:spPr>
        <p:txBody>
          <a:bodyPr wrap="none" rtlCol="0">
            <a:spAutoFit/>
          </a:bodyPr>
          <a:lstStyle/>
          <a:p>
            <a:r>
              <a:rPr lang="en-US" dirty="0"/>
              <a:t>MBARI’s </a:t>
            </a:r>
            <a:r>
              <a:rPr lang="en-US" dirty="0">
                <a:solidFill>
                  <a:srgbClr val="FF0000"/>
                </a:solidFill>
              </a:rPr>
              <a:t>Brett</a:t>
            </a:r>
            <a:r>
              <a:rPr lang="en-US" dirty="0"/>
              <a:t> Hobson, </a:t>
            </a:r>
            <a:r>
              <a:rPr lang="en-US" dirty="0">
                <a:solidFill>
                  <a:srgbClr val="FF0000"/>
                </a:solidFill>
              </a:rPr>
              <a:t>Ben</a:t>
            </a:r>
            <a:r>
              <a:rPr lang="en-US" dirty="0"/>
              <a:t> </a:t>
            </a:r>
            <a:r>
              <a:rPr lang="en-US" dirty="0" err="1"/>
              <a:t>Raanan</a:t>
            </a:r>
            <a:r>
              <a:rPr lang="en-US" dirty="0"/>
              <a:t>, </a:t>
            </a:r>
            <a:r>
              <a:rPr lang="en-US" dirty="0">
                <a:solidFill>
                  <a:srgbClr val="FF0000"/>
                </a:solidFill>
              </a:rPr>
              <a:t>Brian</a:t>
            </a:r>
            <a:r>
              <a:rPr lang="en-US" dirty="0"/>
              <a:t> </a:t>
            </a:r>
            <a:r>
              <a:rPr lang="en-US" dirty="0" err="1"/>
              <a:t>Kieft</a:t>
            </a:r>
            <a:endParaRPr lang="en-US" dirty="0"/>
          </a:p>
        </p:txBody>
      </p:sp>
      <p:pic>
        <p:nvPicPr>
          <p:cNvPr id="13" name="Picture 12">
            <a:extLst>
              <a:ext uri="{FF2B5EF4-FFF2-40B4-BE49-F238E27FC236}">
                <a16:creationId xmlns:a16="http://schemas.microsoft.com/office/drawing/2014/main" id="{8384CA48-CFBD-4197-937A-F56CC2090A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9386" y="499188"/>
            <a:ext cx="2132380" cy="2929812"/>
          </a:xfrm>
          <a:prstGeom prst="rect">
            <a:avLst/>
          </a:prstGeom>
        </p:spPr>
      </p:pic>
      <p:pic>
        <p:nvPicPr>
          <p:cNvPr id="15" name="Picture 14">
            <a:extLst>
              <a:ext uri="{FF2B5EF4-FFF2-40B4-BE49-F238E27FC236}">
                <a16:creationId xmlns:a16="http://schemas.microsoft.com/office/drawing/2014/main" id="{199E9A70-E763-4306-B9CA-94E9BF20D4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7024" y="3555981"/>
            <a:ext cx="2132379" cy="3198138"/>
          </a:xfrm>
          <a:prstGeom prst="rect">
            <a:avLst/>
          </a:prstGeom>
        </p:spPr>
      </p:pic>
      <p:sp>
        <p:nvSpPr>
          <p:cNvPr id="16" name="TextBox 15">
            <a:extLst>
              <a:ext uri="{FF2B5EF4-FFF2-40B4-BE49-F238E27FC236}">
                <a16:creationId xmlns:a16="http://schemas.microsoft.com/office/drawing/2014/main" id="{0B81CB6B-3160-48E1-873D-FAB56CC5AA9C}"/>
              </a:ext>
            </a:extLst>
          </p:cNvPr>
          <p:cNvSpPr txBox="1"/>
          <p:nvPr/>
        </p:nvSpPr>
        <p:spPr>
          <a:xfrm>
            <a:off x="9175328" y="3271382"/>
            <a:ext cx="2273333" cy="646331"/>
          </a:xfrm>
          <a:prstGeom prst="rect">
            <a:avLst/>
          </a:prstGeom>
          <a:noFill/>
        </p:spPr>
        <p:txBody>
          <a:bodyPr wrap="square" rtlCol="0">
            <a:spAutoFit/>
          </a:bodyPr>
          <a:lstStyle/>
          <a:p>
            <a:r>
              <a:rPr lang="en-US" dirty="0">
                <a:solidFill>
                  <a:srgbClr val="FF0000"/>
                </a:solidFill>
              </a:rPr>
              <a:t>Noa</a:t>
            </a:r>
            <a:r>
              <a:rPr lang="en-US" dirty="0"/>
              <a:t> Yoder, WHOI</a:t>
            </a:r>
          </a:p>
          <a:p>
            <a:r>
              <a:rPr lang="en-US" dirty="0">
                <a:solidFill>
                  <a:srgbClr val="FF0000"/>
                </a:solidFill>
              </a:rPr>
              <a:t>Daniel</a:t>
            </a:r>
            <a:r>
              <a:rPr lang="en-US" dirty="0"/>
              <a:t> Gomez-Ibanez</a:t>
            </a:r>
          </a:p>
        </p:txBody>
      </p:sp>
      <p:sp>
        <p:nvSpPr>
          <p:cNvPr id="17" name="TextBox 16">
            <a:extLst>
              <a:ext uri="{FF2B5EF4-FFF2-40B4-BE49-F238E27FC236}">
                <a16:creationId xmlns:a16="http://schemas.microsoft.com/office/drawing/2014/main" id="{8ECFFFE9-7169-4B34-8924-F78897748486}"/>
              </a:ext>
            </a:extLst>
          </p:cNvPr>
          <p:cNvSpPr txBox="1"/>
          <p:nvPr/>
        </p:nvSpPr>
        <p:spPr>
          <a:xfrm>
            <a:off x="6403501" y="1408300"/>
            <a:ext cx="1855902" cy="369332"/>
          </a:xfrm>
          <a:prstGeom prst="rect">
            <a:avLst/>
          </a:prstGeom>
          <a:noFill/>
        </p:spPr>
        <p:txBody>
          <a:bodyPr wrap="square" rtlCol="0">
            <a:spAutoFit/>
          </a:bodyPr>
          <a:lstStyle/>
          <a:p>
            <a:r>
              <a:rPr lang="en-US" dirty="0">
                <a:solidFill>
                  <a:srgbClr val="FF0000"/>
                </a:solidFill>
              </a:rPr>
              <a:t>Sean</a:t>
            </a:r>
            <a:r>
              <a:rPr lang="en-US" dirty="0"/>
              <a:t> Whelan</a:t>
            </a:r>
          </a:p>
        </p:txBody>
      </p:sp>
      <p:sp>
        <p:nvSpPr>
          <p:cNvPr id="18" name="TextBox 17">
            <a:extLst>
              <a:ext uri="{FF2B5EF4-FFF2-40B4-BE49-F238E27FC236}">
                <a16:creationId xmlns:a16="http://schemas.microsoft.com/office/drawing/2014/main" id="{A8F90CE3-9542-475C-BCE2-82111260276F}"/>
              </a:ext>
            </a:extLst>
          </p:cNvPr>
          <p:cNvSpPr txBox="1"/>
          <p:nvPr/>
        </p:nvSpPr>
        <p:spPr>
          <a:xfrm>
            <a:off x="5211099" y="4831884"/>
            <a:ext cx="1110343" cy="646331"/>
          </a:xfrm>
          <a:prstGeom prst="rect">
            <a:avLst/>
          </a:prstGeom>
          <a:noFill/>
        </p:spPr>
        <p:txBody>
          <a:bodyPr wrap="square" rtlCol="0">
            <a:spAutoFit/>
          </a:bodyPr>
          <a:lstStyle/>
          <a:p>
            <a:r>
              <a:rPr lang="en-US" dirty="0">
                <a:solidFill>
                  <a:srgbClr val="FF0000"/>
                </a:solidFill>
              </a:rPr>
              <a:t>Amy</a:t>
            </a:r>
            <a:r>
              <a:rPr lang="en-US" dirty="0"/>
              <a:t> Kukulya</a:t>
            </a:r>
          </a:p>
        </p:txBody>
      </p:sp>
      <p:sp>
        <p:nvSpPr>
          <p:cNvPr id="2" name="TextBox 1">
            <a:extLst>
              <a:ext uri="{FF2B5EF4-FFF2-40B4-BE49-F238E27FC236}">
                <a16:creationId xmlns:a16="http://schemas.microsoft.com/office/drawing/2014/main" id="{3BD4D0D0-E73F-41E9-BDEE-3E67FB6B45C0}"/>
              </a:ext>
            </a:extLst>
          </p:cNvPr>
          <p:cNvSpPr txBox="1"/>
          <p:nvPr/>
        </p:nvSpPr>
        <p:spPr>
          <a:xfrm>
            <a:off x="107086" y="5039591"/>
            <a:ext cx="3553691" cy="646331"/>
          </a:xfrm>
          <a:prstGeom prst="rect">
            <a:avLst/>
          </a:prstGeom>
          <a:noFill/>
        </p:spPr>
        <p:txBody>
          <a:bodyPr wrap="square" rtlCol="0">
            <a:spAutoFit/>
          </a:bodyPr>
          <a:lstStyle/>
          <a:p>
            <a:r>
              <a:rPr lang="en-US" dirty="0"/>
              <a:t>Not pictured: Amanda Besaw, Jim Bellingham</a:t>
            </a:r>
          </a:p>
        </p:txBody>
      </p:sp>
      <p:sp>
        <p:nvSpPr>
          <p:cNvPr id="3" name="Rectangle 2">
            <a:extLst>
              <a:ext uri="{FF2B5EF4-FFF2-40B4-BE49-F238E27FC236}">
                <a16:creationId xmlns:a16="http://schemas.microsoft.com/office/drawing/2014/main" id="{A7CD8DB4-F7D5-4911-8C46-64611FCEA79C}"/>
              </a:ext>
            </a:extLst>
          </p:cNvPr>
          <p:cNvSpPr/>
          <p:nvPr/>
        </p:nvSpPr>
        <p:spPr>
          <a:xfrm>
            <a:off x="348611"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73407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LRAUV: Description and Baseline</a:t>
            </a:r>
          </a:p>
        </p:txBody>
      </p:sp>
      <p:sp>
        <p:nvSpPr>
          <p:cNvPr id="3" name="Content Placeholder 2"/>
          <p:cNvSpPr>
            <a:spLocks noGrp="1"/>
          </p:cNvSpPr>
          <p:nvPr>
            <p:ph idx="4294967295"/>
          </p:nvPr>
        </p:nvSpPr>
        <p:spPr>
          <a:xfrm>
            <a:off x="261894" y="1491271"/>
            <a:ext cx="8452057" cy="3725252"/>
          </a:xfrm>
        </p:spPr>
        <p:txBody>
          <a:bodyPr>
            <a:normAutofit fontScale="92500" lnSpcReduction="20000"/>
          </a:bodyPr>
          <a:lstStyle/>
          <a:p>
            <a:r>
              <a:rPr lang="en-US" dirty="0">
                <a:solidFill>
                  <a:srgbClr val="FFFF00"/>
                </a:solidFill>
              </a:rPr>
              <a:t>Baseline</a:t>
            </a:r>
            <a:r>
              <a:rPr lang="en-US" dirty="0"/>
              <a:t>: Currently, there is no USCG baseline for an AUV to meet the unique demands of Arctic operations that requires a minimal logistical footprint, a small operational team and oil detection and mapping capability. </a:t>
            </a:r>
          </a:p>
          <a:p>
            <a:endParaRPr lang="en-US" dirty="0">
              <a:solidFill>
                <a:srgbClr val="FFFF00"/>
              </a:solidFill>
            </a:endParaRPr>
          </a:p>
          <a:p>
            <a:r>
              <a:rPr lang="en-US" dirty="0">
                <a:solidFill>
                  <a:srgbClr val="FFFF00"/>
                </a:solidFill>
              </a:rPr>
              <a:t>Project Description</a:t>
            </a:r>
            <a:r>
              <a:rPr lang="en-US" dirty="0"/>
              <a:t>:  To develop an Arctic-capable </a:t>
            </a:r>
            <a:r>
              <a:rPr lang="en-US" dirty="0">
                <a:solidFill>
                  <a:srgbClr val="FFC000"/>
                </a:solidFill>
              </a:rPr>
              <a:t>long-range</a:t>
            </a:r>
            <a:r>
              <a:rPr lang="en-US" dirty="0"/>
              <a:t> </a:t>
            </a:r>
            <a:r>
              <a:rPr lang="en-US" dirty="0">
                <a:solidFill>
                  <a:srgbClr val="FFC000"/>
                </a:solidFill>
              </a:rPr>
              <a:t>Autonomous</a:t>
            </a:r>
            <a:r>
              <a:rPr lang="en-US" dirty="0"/>
              <a:t> Underwater Vehicle (AUV) that is helicopter portable, carries an environmental </a:t>
            </a:r>
            <a:r>
              <a:rPr lang="en-US" dirty="0">
                <a:solidFill>
                  <a:srgbClr val="FFC000"/>
                </a:solidFill>
              </a:rPr>
              <a:t>mapping</a:t>
            </a:r>
            <a:r>
              <a:rPr lang="en-US" dirty="0"/>
              <a:t> payload, allowing </a:t>
            </a:r>
            <a:r>
              <a:rPr lang="en-US" dirty="0">
                <a:solidFill>
                  <a:srgbClr val="FFC000"/>
                </a:solidFill>
              </a:rPr>
              <a:t>rapid</a:t>
            </a:r>
            <a:r>
              <a:rPr lang="en-US" dirty="0"/>
              <a:t> response while providing situational </a:t>
            </a:r>
            <a:r>
              <a:rPr lang="en-US" dirty="0">
                <a:solidFill>
                  <a:srgbClr val="FFC000"/>
                </a:solidFill>
              </a:rPr>
              <a:t>awareness</a:t>
            </a:r>
            <a:r>
              <a:rPr lang="en-US" dirty="0"/>
              <a:t> and damage </a:t>
            </a:r>
            <a:r>
              <a:rPr lang="en-US" dirty="0">
                <a:solidFill>
                  <a:srgbClr val="FFC000"/>
                </a:solidFill>
              </a:rPr>
              <a:t>mitigation</a:t>
            </a:r>
            <a:r>
              <a:rPr lang="en-US" dirty="0"/>
              <a:t> for first responders/USCG.  </a:t>
            </a:r>
          </a:p>
          <a:p>
            <a:endParaRPr lang="en-US" dirty="0"/>
          </a:p>
          <a:p>
            <a:pPr marL="0" indent="0">
              <a:buNone/>
            </a:pPr>
            <a:endParaRPr lang="en-US" dirty="0"/>
          </a:p>
          <a:p>
            <a:endParaRPr lang="en-US" dirty="0"/>
          </a:p>
        </p:txBody>
      </p:sp>
      <p:sp>
        <p:nvSpPr>
          <p:cNvPr id="4" name="Rectangle 3"/>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pic>
        <p:nvPicPr>
          <p:cNvPr id="7" name="Picture 6" descr="lrauv_trio-500.jpg">
            <a:extLst>
              <a:ext uri="{FF2B5EF4-FFF2-40B4-BE49-F238E27FC236}">
                <a16:creationId xmlns:a16="http://schemas.microsoft.com/office/drawing/2014/main" id="{2082B472-FC12-D648-963C-6C299FED0989}"/>
              </a:ext>
            </a:extLst>
          </p:cNvPr>
          <p:cNvPicPr>
            <a:picLocks noChangeAspect="1"/>
          </p:cNvPicPr>
          <p:nvPr/>
        </p:nvPicPr>
        <p:blipFill>
          <a:blip r:embed="rId2" cstate="print"/>
          <a:stretch>
            <a:fillRect/>
          </a:stretch>
        </p:blipFill>
        <p:spPr>
          <a:xfrm>
            <a:off x="8713951" y="3969284"/>
            <a:ext cx="3255812" cy="2025115"/>
          </a:xfrm>
          <a:prstGeom prst="rect">
            <a:avLst/>
          </a:prstGeom>
        </p:spPr>
      </p:pic>
      <p:pic>
        <p:nvPicPr>
          <p:cNvPr id="8" name="Picture 7">
            <a:extLst>
              <a:ext uri="{FF2B5EF4-FFF2-40B4-BE49-F238E27FC236}">
                <a16:creationId xmlns:a16="http://schemas.microsoft.com/office/drawing/2014/main" id="{F0E3B331-480B-43FB-B5BC-28EFC5934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3951" y="1165616"/>
            <a:ext cx="3177609" cy="2118406"/>
          </a:xfrm>
          <a:prstGeom prst="rect">
            <a:avLst/>
          </a:prstGeom>
        </p:spPr>
      </p:pic>
    </p:spTree>
    <p:extLst>
      <p:ext uri="{BB962C8B-B14F-4D97-AF65-F5344CB8AC3E}">
        <p14:creationId xmlns:p14="http://schemas.microsoft.com/office/powerpoint/2010/main" val="325139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LRAUV:  Relevance and Method</a:t>
            </a:r>
          </a:p>
        </p:txBody>
      </p:sp>
      <p:sp>
        <p:nvSpPr>
          <p:cNvPr id="3" name="Content Placeholder 2"/>
          <p:cNvSpPr>
            <a:spLocks noGrp="1"/>
          </p:cNvSpPr>
          <p:nvPr>
            <p:ph idx="4294967295"/>
          </p:nvPr>
        </p:nvSpPr>
        <p:spPr>
          <a:xfrm>
            <a:off x="-3243" y="1140392"/>
            <a:ext cx="8156590" cy="4523231"/>
          </a:xfrm>
        </p:spPr>
        <p:txBody>
          <a:bodyPr>
            <a:normAutofit fontScale="92500" lnSpcReduction="20000"/>
          </a:bodyPr>
          <a:lstStyle/>
          <a:p>
            <a:r>
              <a:rPr lang="en-US" dirty="0">
                <a:solidFill>
                  <a:srgbClr val="FFFF00"/>
                </a:solidFill>
              </a:rPr>
              <a:t>Relevance to DHS and USCG</a:t>
            </a:r>
            <a:r>
              <a:rPr lang="en-US" dirty="0"/>
              <a:t>: </a:t>
            </a:r>
            <a:r>
              <a:rPr lang="en-US" dirty="0">
                <a:solidFill>
                  <a:srgbClr val="FFC000"/>
                </a:solidFill>
              </a:rPr>
              <a:t> </a:t>
            </a:r>
            <a:r>
              <a:rPr lang="en-US" dirty="0">
                <a:solidFill>
                  <a:srgbClr val="00B050"/>
                </a:solidFill>
              </a:rPr>
              <a:t>We characterize the challenge as the ‘last seat in the helicopter’ problem:</a:t>
            </a:r>
            <a:r>
              <a:rPr lang="en-US" dirty="0"/>
              <a:t>  If first responders are operating at the far end of their logistical support capability, the system must be able to fill that void.</a:t>
            </a:r>
          </a:p>
          <a:p>
            <a:endParaRPr lang="en-US" dirty="0"/>
          </a:p>
          <a:p>
            <a:endParaRPr lang="en-US" dirty="0"/>
          </a:p>
          <a:p>
            <a:r>
              <a:rPr lang="en-US" dirty="0">
                <a:solidFill>
                  <a:srgbClr val="FFFF00"/>
                </a:solidFill>
              </a:rPr>
              <a:t>Research Method</a:t>
            </a:r>
            <a:r>
              <a:rPr lang="en-US" dirty="0"/>
              <a:t>:  Our approach is to leverage an existing Long-Range AUV developed at MBARI (LRAUV), and enhance the system to detect oil and operate under ice.  LRAUV offers extended ranges (one to three weeks), and can be operated by a team remotely and monitored by anyone, anywhere. </a:t>
            </a:r>
          </a:p>
          <a:p>
            <a:endParaRPr lang="en-US" dirty="0"/>
          </a:p>
        </p:txBody>
      </p:sp>
      <p:sp>
        <p:nvSpPr>
          <p:cNvPr id="4" name="Rectangle 3"/>
          <p:cNvSpPr/>
          <p:nvPr/>
        </p:nvSpPr>
        <p:spPr>
          <a:xfrm>
            <a:off x="62956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5" name="Content Placeholder 7" descr="helo_deployment.jpg">
            <a:extLst>
              <a:ext uri="{FF2B5EF4-FFF2-40B4-BE49-F238E27FC236}">
                <a16:creationId xmlns:a16="http://schemas.microsoft.com/office/drawing/2014/main" id="{DF6ABC41-4673-2342-AD76-151978C7C28A}"/>
              </a:ext>
            </a:extLst>
          </p:cNvPr>
          <p:cNvPicPr>
            <a:picLocks noChangeAspect="1"/>
          </p:cNvPicPr>
          <p:nvPr/>
        </p:nvPicPr>
        <p:blipFill>
          <a:blip r:embed="rId2" cstate="print"/>
          <a:stretch>
            <a:fillRect/>
          </a:stretch>
        </p:blipFill>
        <p:spPr>
          <a:xfrm>
            <a:off x="8785747" y="732474"/>
            <a:ext cx="2876550" cy="1590675"/>
          </a:xfrm>
          <a:prstGeom prst="rect">
            <a:avLst/>
          </a:prstGeom>
        </p:spPr>
      </p:pic>
      <p:pic>
        <p:nvPicPr>
          <p:cNvPr id="6" name="Picture 5">
            <a:extLst>
              <a:ext uri="{FF2B5EF4-FFF2-40B4-BE49-F238E27FC236}">
                <a16:creationId xmlns:a16="http://schemas.microsoft.com/office/drawing/2014/main" id="{40177863-EF34-2748-B234-2D17EE6AD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8400" y="3505906"/>
            <a:ext cx="3957265" cy="2641685"/>
          </a:xfrm>
          <a:prstGeom prst="rect">
            <a:avLst/>
          </a:prstGeom>
        </p:spPr>
      </p:pic>
      <p:sp>
        <p:nvSpPr>
          <p:cNvPr id="7" name="TextBox 6">
            <a:extLst>
              <a:ext uri="{FF2B5EF4-FFF2-40B4-BE49-F238E27FC236}">
                <a16:creationId xmlns:a16="http://schemas.microsoft.com/office/drawing/2014/main" id="{D4FFA1D4-AD42-47E3-87B9-7ED0633B4A91}"/>
              </a:ext>
            </a:extLst>
          </p:cNvPr>
          <p:cNvSpPr txBox="1"/>
          <p:nvPr/>
        </p:nvSpPr>
        <p:spPr>
          <a:xfrm>
            <a:off x="8953214" y="2329752"/>
            <a:ext cx="2541616" cy="584775"/>
          </a:xfrm>
          <a:prstGeom prst="rect">
            <a:avLst/>
          </a:prstGeom>
          <a:noFill/>
        </p:spPr>
        <p:txBody>
          <a:bodyPr wrap="square" rtlCol="0">
            <a:spAutoFit/>
          </a:bodyPr>
          <a:lstStyle/>
          <a:p>
            <a:r>
              <a:rPr lang="en-US" sz="1600" dirty="0"/>
              <a:t>We need an opportunity to deploy via a </a:t>
            </a:r>
            <a:r>
              <a:rPr lang="en-US" sz="1600" dirty="0" err="1"/>
              <a:t>helo</a:t>
            </a:r>
            <a:endParaRPr lang="en-US" sz="1600" dirty="0"/>
          </a:p>
        </p:txBody>
      </p:sp>
    </p:spTree>
    <p:extLst>
      <p:ext uri="{BB962C8B-B14F-4D97-AF65-F5344CB8AC3E}">
        <p14:creationId xmlns:p14="http://schemas.microsoft.com/office/powerpoint/2010/main" val="598295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694A58-6B07-0149-B5EC-6AC9F587B58E}"/>
              </a:ext>
            </a:extLst>
          </p:cNvPr>
          <p:cNvSpPr/>
          <p:nvPr/>
        </p:nvSpPr>
        <p:spPr>
          <a:xfrm>
            <a:off x="3026617" y="2121315"/>
            <a:ext cx="6901715" cy="2185214"/>
          </a:xfrm>
          <a:prstGeom prst="rect">
            <a:avLst/>
          </a:prstGeom>
        </p:spPr>
        <p:txBody>
          <a:bodyPr wrap="square">
            <a:spAutoFit/>
          </a:bodyPr>
          <a:lstStyle/>
          <a:p>
            <a:r>
              <a:rPr lang="en-US" sz="4000" i="1" dirty="0">
                <a:latin typeface="Franklin Gothic Book" panose="020B0503020102020204" pitchFamily="34" charset="0"/>
              </a:rPr>
              <a:t>The Vehicle: Tethys </a:t>
            </a:r>
            <a:r>
              <a:rPr lang="en-US" sz="4000" i="1" dirty="0">
                <a:solidFill>
                  <a:srgbClr val="FFFF00"/>
                </a:solidFill>
                <a:latin typeface="Franklin Gothic Book" panose="020B0503020102020204" pitchFamily="34" charset="0"/>
              </a:rPr>
              <a:t>LRAUV</a:t>
            </a:r>
          </a:p>
          <a:p>
            <a:r>
              <a:rPr lang="en-US" sz="3200" dirty="0">
                <a:solidFill>
                  <a:srgbClr val="FFFF00"/>
                </a:solidFill>
                <a:latin typeface="Franklin Gothic Book" panose="020B0503020102020204" pitchFamily="34" charset="0"/>
              </a:rPr>
              <a:t>For under-ice dissolved hydrocarbon &amp; environmental anomaly detection, mapping, and docking/undocking</a:t>
            </a:r>
            <a:endParaRPr lang="en-US" sz="3200" dirty="0">
              <a:latin typeface="Franklin Gothic Book" panose="020B0503020102020204" pitchFamily="34" charset="0"/>
            </a:endParaRPr>
          </a:p>
        </p:txBody>
      </p:sp>
      <p:sp>
        <p:nvSpPr>
          <p:cNvPr id="3" name="Rectangle 2">
            <a:extLst>
              <a:ext uri="{FF2B5EF4-FFF2-40B4-BE49-F238E27FC236}">
                <a16:creationId xmlns:a16="http://schemas.microsoft.com/office/drawing/2014/main" id="{CB7DB826-1C57-3E40-B319-E9E8717D033A}"/>
              </a:ext>
            </a:extLst>
          </p:cNvPr>
          <p:cNvSpPr/>
          <p:nvPr/>
        </p:nvSpPr>
        <p:spPr>
          <a:xfrm>
            <a:off x="775418"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971616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3E5E-5F65-9E46-97C1-0E70EF375015}"/>
              </a:ext>
            </a:extLst>
          </p:cNvPr>
          <p:cNvSpPr>
            <a:spLocks noGrp="1"/>
          </p:cNvSpPr>
          <p:nvPr>
            <p:ph type="title"/>
          </p:nvPr>
        </p:nvSpPr>
        <p:spPr>
          <a:xfrm>
            <a:off x="242046" y="454461"/>
            <a:ext cx="11949954" cy="884923"/>
          </a:xfrm>
        </p:spPr>
        <p:txBody>
          <a:bodyPr>
            <a:normAutofit/>
          </a:bodyPr>
          <a:lstStyle/>
          <a:p>
            <a:r>
              <a:rPr lang="en-US" sz="2700" i="1" dirty="0"/>
              <a:t>Long range autonomous capability: Tethys </a:t>
            </a:r>
            <a:r>
              <a:rPr lang="en-US" sz="2700" dirty="0">
                <a:solidFill>
                  <a:srgbClr val="FFFF00"/>
                </a:solidFill>
              </a:rPr>
              <a:t>LRAUV</a:t>
            </a:r>
          </a:p>
        </p:txBody>
      </p:sp>
      <p:sp>
        <p:nvSpPr>
          <p:cNvPr id="3" name="Content Placeholder 2">
            <a:extLst>
              <a:ext uri="{FF2B5EF4-FFF2-40B4-BE49-F238E27FC236}">
                <a16:creationId xmlns:a16="http://schemas.microsoft.com/office/drawing/2014/main" id="{803B7F69-C490-7C47-B3B7-1B5EA459F104}"/>
              </a:ext>
            </a:extLst>
          </p:cNvPr>
          <p:cNvSpPr>
            <a:spLocks noGrp="1"/>
          </p:cNvSpPr>
          <p:nvPr>
            <p:ph idx="1"/>
          </p:nvPr>
        </p:nvSpPr>
        <p:spPr>
          <a:xfrm>
            <a:off x="211380" y="976360"/>
            <a:ext cx="7014919" cy="5427179"/>
          </a:xfrm>
        </p:spPr>
        <p:txBody>
          <a:bodyPr>
            <a:normAutofit/>
          </a:bodyPr>
          <a:lstStyle/>
          <a:p>
            <a:pPr marL="342905" indent="-342905">
              <a:lnSpc>
                <a:spcPct val="80000"/>
              </a:lnSpc>
              <a:spcBef>
                <a:spcPts val="400"/>
              </a:spcBef>
              <a:buSzPct val="100000"/>
              <a:defRPr sz="2000"/>
            </a:pPr>
            <a:r>
              <a:rPr lang="en-US" sz="2400" dirty="0"/>
              <a:t>300-meter rated, 2.</a:t>
            </a:r>
            <a:r>
              <a:rPr lang="en-US" sz="2400" dirty="0">
                <a:solidFill>
                  <a:srgbClr val="FFC000"/>
                </a:solidFill>
              </a:rPr>
              <a:t>7</a:t>
            </a:r>
            <a:r>
              <a:rPr lang="en-US" sz="2400" dirty="0"/>
              <a:t> m long, 0.3 m (12’’) diameter, 110 kg dry weight.</a:t>
            </a:r>
          </a:p>
          <a:p>
            <a:pPr>
              <a:lnSpc>
                <a:spcPct val="80000"/>
              </a:lnSpc>
              <a:spcBef>
                <a:spcPts val="400"/>
              </a:spcBef>
              <a:defRPr sz="2000"/>
            </a:pPr>
            <a:endParaRPr lang="en-US" sz="2400" dirty="0"/>
          </a:p>
          <a:p>
            <a:pPr marL="342905" indent="-342905">
              <a:lnSpc>
                <a:spcPct val="80000"/>
              </a:lnSpc>
              <a:spcBef>
                <a:spcPts val="400"/>
              </a:spcBef>
              <a:buSzPct val="100000"/>
              <a:buFont typeface="Arial"/>
              <a:buChar char="•"/>
              <a:defRPr sz="2000"/>
            </a:pPr>
            <a:r>
              <a:rPr lang="en-US" sz="2400" dirty="0"/>
              <a:t>Propeller-driven: 0.5~1.2 m/s speed. Buoyancy engine enables neutral buoyancy and drift mode.</a:t>
            </a:r>
          </a:p>
          <a:p>
            <a:pPr marL="342905" indent="-342905">
              <a:lnSpc>
                <a:spcPct val="80000"/>
              </a:lnSpc>
              <a:spcBef>
                <a:spcPts val="400"/>
              </a:spcBef>
              <a:buSzPct val="100000"/>
              <a:buFont typeface="Arial"/>
              <a:buChar char="•"/>
              <a:defRPr sz="2000"/>
            </a:pPr>
            <a:endParaRPr lang="en-US" sz="2400" dirty="0"/>
          </a:p>
          <a:p>
            <a:pPr marL="342905" indent="-342905">
              <a:lnSpc>
                <a:spcPct val="80000"/>
              </a:lnSpc>
              <a:spcBef>
                <a:spcPts val="400"/>
              </a:spcBef>
              <a:buSzPct val="100000"/>
              <a:buFont typeface="Arial"/>
              <a:buChar char="•"/>
              <a:defRPr sz="2000"/>
            </a:pPr>
            <a:r>
              <a:rPr lang="en-US" sz="2400" dirty="0"/>
              <a:t>Low-drag and low-power design: 15 day duration with 6 kWh rechargeable batteries, more than twice that with expendables.</a:t>
            </a:r>
          </a:p>
          <a:p>
            <a:pPr marL="342905" indent="-342905">
              <a:lnSpc>
                <a:spcPct val="80000"/>
              </a:lnSpc>
              <a:spcBef>
                <a:spcPts val="400"/>
              </a:spcBef>
              <a:buSzPct val="100000"/>
              <a:buFont typeface="Arial"/>
              <a:buChar char="•"/>
              <a:defRPr sz="2000"/>
            </a:pPr>
            <a:endParaRPr lang="en-US" sz="2400" dirty="0"/>
          </a:p>
          <a:p>
            <a:pPr marL="342905" indent="-342905">
              <a:lnSpc>
                <a:spcPct val="80000"/>
              </a:lnSpc>
              <a:spcBef>
                <a:spcPts val="400"/>
              </a:spcBef>
              <a:buSzPct val="100000"/>
              <a:defRPr sz="2000"/>
            </a:pPr>
            <a:r>
              <a:rPr lang="en-US" sz="2400" dirty="0"/>
              <a:t>Current Sensors: CTD, DO2, </a:t>
            </a:r>
            <a:r>
              <a:rPr lang="en-US" sz="2400" dirty="0" err="1"/>
              <a:t>SeaOWL</a:t>
            </a:r>
            <a:r>
              <a:rPr lang="en-US" sz="2400" dirty="0"/>
              <a:t> fluorescence/backscatter and hydrocarbon detection, Up/Down ADCP, </a:t>
            </a:r>
            <a:r>
              <a:rPr lang="en-US" sz="2400" dirty="0" err="1"/>
              <a:t>umodem</a:t>
            </a:r>
            <a:r>
              <a:rPr lang="en-US" sz="2400" dirty="0"/>
              <a:t>, USBL array, Docking nose, PAR</a:t>
            </a:r>
            <a:endParaRPr lang="en-US" dirty="0"/>
          </a:p>
        </p:txBody>
      </p:sp>
      <p:sp>
        <p:nvSpPr>
          <p:cNvPr id="4" name="Date Placeholder 3">
            <a:extLst>
              <a:ext uri="{FF2B5EF4-FFF2-40B4-BE49-F238E27FC236}">
                <a16:creationId xmlns:a16="http://schemas.microsoft.com/office/drawing/2014/main" id="{1DBF6A15-BF3B-D244-8473-ADB2349A4ED2}"/>
              </a:ext>
            </a:extLst>
          </p:cNvPr>
          <p:cNvSpPr>
            <a:spLocks noGrp="1"/>
          </p:cNvSpPr>
          <p:nvPr>
            <p:ph type="dt" sz="half" idx="10"/>
          </p:nvPr>
        </p:nvSpPr>
        <p:spPr/>
        <p:txBody>
          <a:bodyPr/>
          <a:lstStyle/>
          <a:p>
            <a:r>
              <a:rPr lang="en-US" dirty="0">
                <a:solidFill>
                  <a:srgbClr val="00B0F0"/>
                </a:solidFill>
                <a:latin typeface="Franklin Gothic Book" panose="020B0503020102020204" pitchFamily="34" charset="0"/>
              </a:rPr>
              <a:t>       </a:t>
            </a:r>
            <a:r>
              <a:rPr lang="en-US" sz="1600" dirty="0">
                <a:solidFill>
                  <a:srgbClr val="00B0F0"/>
                </a:solidFill>
                <a:latin typeface="Franklin Gothic Book" panose="020B0503020102020204" pitchFamily="34" charset="0"/>
              </a:rPr>
              <a:t>ADAC Program Year 6 Annual Meeting 14 May 2020</a:t>
            </a:r>
            <a:endParaRPr lang="en-US" dirty="0">
              <a:solidFill>
                <a:srgbClr val="00B0F0"/>
              </a:solidFill>
              <a:latin typeface="Franklin Gothic Book" panose="020B0503020102020204" pitchFamily="34" charset="0"/>
            </a:endParaRPr>
          </a:p>
        </p:txBody>
      </p:sp>
      <p:pic>
        <p:nvPicPr>
          <p:cNvPr id="11" name="WHOImarkBLUE.png" descr="WHOImarkBLUE.png">
            <a:extLst>
              <a:ext uri="{FF2B5EF4-FFF2-40B4-BE49-F238E27FC236}">
                <a16:creationId xmlns:a16="http://schemas.microsoft.com/office/drawing/2014/main" id="{2C8F6537-0AA4-1748-BCAF-C12C51F48C24}"/>
              </a:ext>
            </a:extLst>
          </p:cNvPr>
          <p:cNvPicPr>
            <a:picLocks noChangeAspect="1"/>
          </p:cNvPicPr>
          <p:nvPr/>
        </p:nvPicPr>
        <p:blipFill>
          <a:blip r:embed="rId3"/>
          <a:stretch>
            <a:fillRect/>
          </a:stretch>
        </p:blipFill>
        <p:spPr>
          <a:xfrm>
            <a:off x="10378820" y="124443"/>
            <a:ext cx="1484787" cy="413305"/>
          </a:xfrm>
          <a:prstGeom prst="rect">
            <a:avLst/>
          </a:prstGeom>
          <a:ln w="12700">
            <a:miter lim="400000"/>
          </a:ln>
        </p:spPr>
      </p:pic>
      <p:pic>
        <p:nvPicPr>
          <p:cNvPr id="16" name="ADAC_LOGO_2016_Horizontal.png">
            <a:extLst>
              <a:ext uri="{FF2B5EF4-FFF2-40B4-BE49-F238E27FC236}">
                <a16:creationId xmlns:a16="http://schemas.microsoft.com/office/drawing/2014/main" id="{D0BFE5B4-2E11-9D47-A032-BD0DFBFD9B00}"/>
              </a:ext>
            </a:extLst>
          </p:cNvPr>
          <p:cNvPicPr>
            <a:picLocks noChangeAspect="1"/>
          </p:cNvPicPr>
          <p:nvPr/>
        </p:nvPicPr>
        <p:blipFill>
          <a:blip r:embed="rId4" cstate="print"/>
          <a:stretch>
            <a:fillRect/>
          </a:stretch>
        </p:blipFill>
        <p:spPr>
          <a:xfrm>
            <a:off x="9862216" y="657694"/>
            <a:ext cx="2123322" cy="658355"/>
          </a:xfrm>
          <a:prstGeom prst="rect">
            <a:avLst/>
          </a:prstGeom>
          <a:ln w="12700">
            <a:miter lim="400000"/>
          </a:ln>
        </p:spPr>
      </p:pic>
      <p:pic>
        <p:nvPicPr>
          <p:cNvPr id="10" name="Picture 9">
            <a:extLst>
              <a:ext uri="{FF2B5EF4-FFF2-40B4-BE49-F238E27FC236}">
                <a16:creationId xmlns:a16="http://schemas.microsoft.com/office/drawing/2014/main" id="{F97D8C0E-6592-4A43-A304-03391BFFA9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9660" y="1771650"/>
            <a:ext cx="4419600" cy="3314700"/>
          </a:xfrm>
          <a:prstGeom prst="rect">
            <a:avLst/>
          </a:prstGeom>
        </p:spPr>
      </p:pic>
    </p:spTree>
    <p:extLst>
      <p:ext uri="{BB962C8B-B14F-4D97-AF65-F5344CB8AC3E}">
        <p14:creationId xmlns:p14="http://schemas.microsoft.com/office/powerpoint/2010/main" val="1927273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0B9EBCEC-6337-8E4A-91EE-DA3B46559318}"/>
              </a:ext>
            </a:extLst>
          </p:cNvPr>
          <p:cNvSpPr txBox="1">
            <a:spLocks noChangeArrowheads="1"/>
          </p:cNvSpPr>
          <p:nvPr/>
        </p:nvSpPr>
        <p:spPr>
          <a:xfrm>
            <a:off x="3105955" y="4513987"/>
            <a:ext cx="7841157" cy="1421088"/>
          </a:xfrm>
          <a:prstGeom prst="rect">
            <a:avLst/>
          </a:prstGeom>
          <a:ln w="12700">
            <a:solidFill>
              <a:schemeClr val="tx1"/>
            </a:solidFill>
            <a:miter lim="400000"/>
          </a:ln>
          <a:extLst>
            <a:ext uri="{C572A759-6A51-4108-AA02-DFA0A04FC94B}">
              <ma14:wrappingTextBoxFlag xmlns:ma14="http://schemas.microsoft.com/office/mac/drawingml/2011/main" xmlns="" val="1"/>
            </a:ext>
          </a:extLst>
        </p:spPr>
        <p:txBody>
          <a:bodyPr lIns="45719" rIns="45719">
            <a:normAutofit fontScale="92500"/>
          </a:bodyPr>
          <a:lstStyle>
            <a:lvl1pPr marL="182879" marR="0" indent="-182879" algn="l" defTabSz="914400" rtl="0" latinLnBrk="0">
              <a:lnSpc>
                <a:spcPct val="100000"/>
              </a:lnSpc>
              <a:spcBef>
                <a:spcPts val="500"/>
              </a:spcBef>
              <a:spcAft>
                <a:spcPts val="0"/>
              </a:spcAft>
              <a:buClr>
                <a:schemeClr val="accent1"/>
              </a:buClr>
              <a:buSzPct val="85000"/>
              <a:buFont typeface="Arial"/>
              <a:buChar char="•"/>
              <a:tabLst/>
              <a:defRPr sz="2400" b="0" i="0" u="none" strike="noStrike" cap="none" spc="0" baseline="0">
                <a:ln>
                  <a:noFill/>
                </a:ln>
                <a:solidFill>
                  <a:srgbClr val="292934"/>
                </a:solidFill>
                <a:uFillTx/>
                <a:latin typeface="Arial"/>
                <a:ea typeface="Arial"/>
                <a:cs typeface="Arial"/>
                <a:sym typeface="Arial"/>
              </a:defRPr>
            </a:lvl1pPr>
            <a:lvl2pPr marL="493775" marR="0" indent="-219455" algn="l" defTabSz="914400" rtl="0" latinLnBrk="0">
              <a:lnSpc>
                <a:spcPct val="100000"/>
              </a:lnSpc>
              <a:spcBef>
                <a:spcPts val="500"/>
              </a:spcBef>
              <a:spcAft>
                <a:spcPts val="0"/>
              </a:spcAft>
              <a:buClr>
                <a:schemeClr val="accent1"/>
              </a:buClr>
              <a:buSzPct val="85000"/>
              <a:buFont typeface="Arial"/>
              <a:buChar char="•"/>
              <a:tabLst/>
              <a:defRPr sz="2400" b="0" i="0" u="none" strike="noStrike" cap="none" spc="0" baseline="0">
                <a:ln>
                  <a:noFill/>
                </a:ln>
                <a:solidFill>
                  <a:srgbClr val="292934"/>
                </a:solidFill>
                <a:uFillTx/>
                <a:latin typeface="Arial"/>
                <a:ea typeface="Arial"/>
                <a:cs typeface="Arial"/>
                <a:sym typeface="Arial"/>
              </a:defRPr>
            </a:lvl2pPr>
            <a:lvl3pPr marL="792479" marR="0" indent="-243840" algn="l" defTabSz="914400" rtl="0" latinLnBrk="0">
              <a:lnSpc>
                <a:spcPct val="100000"/>
              </a:lnSpc>
              <a:spcBef>
                <a:spcPts val="500"/>
              </a:spcBef>
              <a:spcAft>
                <a:spcPts val="0"/>
              </a:spcAft>
              <a:buClr>
                <a:schemeClr val="accent1"/>
              </a:buClr>
              <a:buSzPct val="90000"/>
              <a:buFont typeface="Arial"/>
              <a:buChar char="•"/>
              <a:tabLst/>
              <a:defRPr sz="2400" b="0" i="0" u="none" strike="noStrike" cap="none" spc="0" baseline="0">
                <a:ln>
                  <a:noFill/>
                </a:ln>
                <a:solidFill>
                  <a:srgbClr val="292934"/>
                </a:solidFill>
                <a:uFillTx/>
                <a:latin typeface="Arial"/>
                <a:ea typeface="Arial"/>
                <a:cs typeface="Arial"/>
                <a:sym typeface="Arial"/>
              </a:defRPr>
            </a:lvl3pPr>
            <a:lvl4pPr marL="1097279" marR="0" indent="-274319"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4pPr>
            <a:lvl5pPr marL="1286691" marR="0" indent="-235131"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5pPr>
            <a:lvl6pPr marL="152634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6pPr>
            <a:lvl7pPr marL="170922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7pPr>
            <a:lvl8pPr marL="189210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8pPr>
            <a:lvl9pPr marL="207498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9pPr>
          </a:lstStyle>
          <a:p>
            <a:pPr marL="0" indent="0">
              <a:lnSpc>
                <a:spcPct val="80000"/>
              </a:lnSpc>
              <a:buNone/>
              <a:defRPr/>
            </a:pPr>
            <a:r>
              <a:rPr lang="en-US" sz="1500" dirty="0">
                <a:solidFill>
                  <a:schemeClr val="bg1">
                    <a:lumMod val="10000"/>
                    <a:lumOff val="90000"/>
                  </a:schemeClr>
                </a:solidFill>
              </a:rPr>
              <a:t>Mass: 	110 kg ( 240lb) dry weight			160 kg (354 </a:t>
            </a:r>
            <a:r>
              <a:rPr lang="en-US" sz="1500" dirty="0" err="1">
                <a:solidFill>
                  <a:schemeClr val="bg1">
                    <a:lumMod val="10000"/>
                    <a:lumOff val="90000"/>
                  </a:schemeClr>
                </a:solidFill>
              </a:rPr>
              <a:t>lbs</a:t>
            </a:r>
            <a:r>
              <a:rPr lang="en-US" sz="1500" dirty="0">
                <a:solidFill>
                  <a:schemeClr val="bg1">
                    <a:lumMod val="10000"/>
                    <a:lumOff val="90000"/>
                  </a:schemeClr>
                </a:solidFill>
              </a:rPr>
              <a:t>)</a:t>
            </a:r>
          </a:p>
          <a:p>
            <a:pPr marL="0" indent="0">
              <a:lnSpc>
                <a:spcPct val="80000"/>
              </a:lnSpc>
              <a:buNone/>
              <a:defRPr/>
            </a:pPr>
            <a:r>
              <a:rPr lang="en-US" sz="1500" dirty="0">
                <a:solidFill>
                  <a:schemeClr val="bg1">
                    <a:lumMod val="10000"/>
                    <a:lumOff val="90000"/>
                  </a:schemeClr>
                </a:solidFill>
              </a:rPr>
              <a:t>Size:	0.3m (12”) diameter, 2.47m long		                  3.18 m long	</a:t>
            </a:r>
          </a:p>
          <a:p>
            <a:pPr marL="0" indent="0">
              <a:lnSpc>
                <a:spcPct val="80000"/>
              </a:lnSpc>
              <a:buNone/>
              <a:defRPr/>
            </a:pPr>
            <a:r>
              <a:rPr lang="en-US" sz="1500" dirty="0">
                <a:solidFill>
                  <a:schemeClr val="bg1">
                    <a:lumMod val="10000"/>
                    <a:lumOff val="90000"/>
                  </a:schemeClr>
                </a:solidFill>
              </a:rPr>
              <a:t>Speed: 	 0.5 – 1.2 m/s plus hover			0.5 – 1.0 m/s plus hover</a:t>
            </a:r>
          </a:p>
          <a:p>
            <a:pPr marL="0" indent="0">
              <a:lnSpc>
                <a:spcPct val="80000"/>
              </a:lnSpc>
              <a:buNone/>
              <a:defRPr/>
            </a:pPr>
            <a:endParaRPr lang="en-US" sz="1500" dirty="0">
              <a:solidFill>
                <a:schemeClr val="bg1">
                  <a:lumMod val="10000"/>
                  <a:lumOff val="90000"/>
                </a:schemeClr>
              </a:solidFill>
            </a:endParaRPr>
          </a:p>
          <a:p>
            <a:pPr marL="0" indent="0">
              <a:lnSpc>
                <a:spcPct val="80000"/>
              </a:lnSpc>
              <a:buNone/>
              <a:defRPr/>
            </a:pPr>
            <a:r>
              <a:rPr lang="en-US" sz="1400" dirty="0">
                <a:solidFill>
                  <a:schemeClr val="bg1">
                    <a:lumMod val="10000"/>
                    <a:lumOff val="90000"/>
                  </a:schemeClr>
                </a:solidFill>
              </a:rPr>
              <a:t>400 Ah energy, ~1.1 Ah/</a:t>
            </a:r>
            <a:r>
              <a:rPr lang="en-US" sz="1400" dirty="0" err="1">
                <a:solidFill>
                  <a:schemeClr val="bg1">
                    <a:lumMod val="10000"/>
                    <a:lumOff val="90000"/>
                  </a:schemeClr>
                </a:solidFill>
              </a:rPr>
              <a:t>hr</a:t>
            </a:r>
            <a:r>
              <a:rPr lang="en-US" sz="1400" dirty="0">
                <a:solidFill>
                  <a:schemeClr val="bg1">
                    <a:lumMod val="10000"/>
                    <a:lumOff val="90000"/>
                  </a:schemeClr>
                </a:solidFill>
              </a:rPr>
              <a:t>, </a:t>
            </a:r>
            <a:r>
              <a:rPr lang="en-US" sz="1500" dirty="0">
                <a:solidFill>
                  <a:schemeClr val="bg1">
                    <a:lumMod val="10000"/>
                    <a:lumOff val="90000"/>
                  </a:schemeClr>
                </a:solidFill>
              </a:rPr>
              <a:t>			                </a:t>
            </a:r>
            <a:r>
              <a:rPr lang="en-US" sz="1400" dirty="0">
                <a:solidFill>
                  <a:schemeClr val="bg1">
                    <a:lumMod val="10000"/>
                    <a:lumOff val="90000"/>
                  </a:schemeClr>
                </a:solidFill>
              </a:rPr>
              <a:t>400 Ah energy, ~1.5 Ah/h  	        ~3 km/</a:t>
            </a:r>
            <a:r>
              <a:rPr lang="en-US" sz="1400" dirty="0" err="1">
                <a:solidFill>
                  <a:schemeClr val="bg1">
                    <a:lumMod val="10000"/>
                    <a:lumOff val="90000"/>
                  </a:schemeClr>
                </a:solidFill>
              </a:rPr>
              <a:t>hr</a:t>
            </a:r>
            <a:r>
              <a:rPr lang="en-US" sz="1400" dirty="0">
                <a:solidFill>
                  <a:schemeClr val="bg1">
                    <a:lumMod val="10000"/>
                    <a:lumOff val="90000"/>
                  </a:schemeClr>
                </a:solidFill>
              </a:rPr>
              <a:t> .83 m/sec ~15 days, 1000 km		                ~2.5km/ </a:t>
            </a:r>
            <a:r>
              <a:rPr lang="en-US" sz="1400" dirty="0" err="1">
                <a:solidFill>
                  <a:schemeClr val="bg1">
                    <a:lumMod val="10000"/>
                    <a:lumOff val="90000"/>
                  </a:schemeClr>
                </a:solidFill>
              </a:rPr>
              <a:t>hr</a:t>
            </a:r>
            <a:r>
              <a:rPr lang="en-US" sz="1400" dirty="0">
                <a:solidFill>
                  <a:schemeClr val="bg1">
                    <a:lumMod val="10000"/>
                    <a:lumOff val="90000"/>
                  </a:schemeClr>
                </a:solidFill>
              </a:rPr>
              <a:t> ~</a:t>
            </a:r>
            <a:r>
              <a:rPr lang="en-US" sz="1400" u="sng" dirty="0">
                <a:solidFill>
                  <a:schemeClr val="bg1">
                    <a:lumMod val="10000"/>
                    <a:lumOff val="90000"/>
                  </a:schemeClr>
                </a:solidFill>
              </a:rPr>
              <a:t>11 days, 670 km</a:t>
            </a:r>
            <a:endParaRPr lang="en-US" sz="1500" dirty="0">
              <a:solidFill>
                <a:schemeClr val="bg1">
                  <a:lumMod val="10000"/>
                  <a:lumOff val="90000"/>
                </a:schemeClr>
              </a:solidFill>
            </a:endParaRPr>
          </a:p>
        </p:txBody>
      </p:sp>
      <p:sp>
        <p:nvSpPr>
          <p:cNvPr id="9" name="AutoShape 4" descr="LRAUV%20Assy%20Rough%206-Mech">
            <a:extLst>
              <a:ext uri="{FF2B5EF4-FFF2-40B4-BE49-F238E27FC236}">
                <a16:creationId xmlns:a16="http://schemas.microsoft.com/office/drawing/2014/main" id="{1D7B99AC-383A-414B-8B96-41C7AF349AB2}"/>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sp>
        <p:nvSpPr>
          <p:cNvPr id="10" name="AutoShape 5" descr="LRAUV%20Assy%20Rough%206-Mech">
            <a:extLst>
              <a:ext uri="{FF2B5EF4-FFF2-40B4-BE49-F238E27FC236}">
                <a16:creationId xmlns:a16="http://schemas.microsoft.com/office/drawing/2014/main" id="{DEA4B6AF-4E59-9342-AC3F-C1B597B63735}"/>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sp>
        <p:nvSpPr>
          <p:cNvPr id="11" name="AutoShape 6" descr="LRAUV%20Assy%20Rough%206-Mech">
            <a:extLst>
              <a:ext uri="{FF2B5EF4-FFF2-40B4-BE49-F238E27FC236}">
                <a16:creationId xmlns:a16="http://schemas.microsoft.com/office/drawing/2014/main" id="{79607166-DDAB-1641-AAF9-BBF6F2670DE2}"/>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pic>
        <p:nvPicPr>
          <p:cNvPr id="12" name="Picture 7" descr="LRAUV Assy Rough 6-Mech">
            <a:extLst>
              <a:ext uri="{FF2B5EF4-FFF2-40B4-BE49-F238E27FC236}">
                <a16:creationId xmlns:a16="http://schemas.microsoft.com/office/drawing/2014/main" id="{D1E926B5-FEDB-D44F-AEAC-E1DB8DB86E4C}"/>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628570" y="1549842"/>
            <a:ext cx="4648200" cy="1725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AutoShape 9">
            <a:extLst>
              <a:ext uri="{FF2B5EF4-FFF2-40B4-BE49-F238E27FC236}">
                <a16:creationId xmlns:a16="http://schemas.microsoft.com/office/drawing/2014/main" id="{3D035C0E-267D-B943-88A1-70F68E1A40CF}"/>
              </a:ext>
            </a:extLst>
          </p:cNvPr>
          <p:cNvSpPr>
            <a:spLocks noChangeArrowheads="1"/>
          </p:cNvSpPr>
          <p:nvPr/>
        </p:nvSpPr>
        <p:spPr bwMode="auto">
          <a:xfrm>
            <a:off x="3778964" y="1082490"/>
            <a:ext cx="1497806" cy="498872"/>
          </a:xfrm>
          <a:prstGeom prst="wedgeRectCallout">
            <a:avLst>
              <a:gd name="adj1" fmla="val -44370"/>
              <a:gd name="adj2" fmla="val 92157"/>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Iridium, GPS, </a:t>
            </a:r>
            <a:r>
              <a:rPr lang="en-US" sz="900" dirty="0" err="1"/>
              <a:t>WiFi</a:t>
            </a:r>
            <a:r>
              <a:rPr lang="en-US" sz="900" dirty="0"/>
              <a:t> and Cellular in mast</a:t>
            </a:r>
          </a:p>
          <a:p>
            <a:r>
              <a:rPr lang="en-US" sz="900" dirty="0"/>
              <a:t>Backup Argos and VHF</a:t>
            </a:r>
          </a:p>
        </p:txBody>
      </p:sp>
      <p:sp>
        <p:nvSpPr>
          <p:cNvPr id="14" name="AutoShape 10">
            <a:extLst>
              <a:ext uri="{FF2B5EF4-FFF2-40B4-BE49-F238E27FC236}">
                <a16:creationId xmlns:a16="http://schemas.microsoft.com/office/drawing/2014/main" id="{84CA180E-64BF-5844-ABFB-27082A22929F}"/>
              </a:ext>
            </a:extLst>
          </p:cNvPr>
          <p:cNvSpPr>
            <a:spLocks noChangeArrowheads="1"/>
          </p:cNvSpPr>
          <p:nvPr/>
        </p:nvSpPr>
        <p:spPr bwMode="auto">
          <a:xfrm>
            <a:off x="769802" y="878200"/>
            <a:ext cx="1852612" cy="556023"/>
          </a:xfrm>
          <a:prstGeom prst="wedgeRectCallout">
            <a:avLst>
              <a:gd name="adj1" fmla="val -21574"/>
              <a:gd name="adj2" fmla="val 119171"/>
            </a:avLst>
          </a:prstGeom>
          <a:noFill/>
          <a:ln w="9525">
            <a:solidFill>
              <a:srgbClr val="FF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Core sensors: DVL/ADCP , Fluorometer/ Backscatter (</a:t>
            </a:r>
            <a:r>
              <a:rPr lang="en-US" sz="900" dirty="0" err="1"/>
              <a:t>WetLabs</a:t>
            </a:r>
            <a:r>
              <a:rPr lang="en-US" sz="900" dirty="0"/>
              <a:t>), CTD (Seabird), PAR, O2</a:t>
            </a:r>
          </a:p>
        </p:txBody>
      </p:sp>
      <p:sp>
        <p:nvSpPr>
          <p:cNvPr id="15" name="AutoShape 14">
            <a:extLst>
              <a:ext uri="{FF2B5EF4-FFF2-40B4-BE49-F238E27FC236}">
                <a16:creationId xmlns:a16="http://schemas.microsoft.com/office/drawing/2014/main" id="{1CEE444B-6C78-4A4F-B29F-CAF2A01A0854}"/>
              </a:ext>
            </a:extLst>
          </p:cNvPr>
          <p:cNvSpPr>
            <a:spLocks noChangeArrowheads="1"/>
          </p:cNvSpPr>
          <p:nvPr/>
        </p:nvSpPr>
        <p:spPr bwMode="auto">
          <a:xfrm>
            <a:off x="1496616" y="3273626"/>
            <a:ext cx="1647825" cy="812006"/>
          </a:xfrm>
          <a:prstGeom prst="wedgeRectCallout">
            <a:avLst>
              <a:gd name="adj1" fmla="val 25991"/>
              <a:gd name="adj2" fmla="val -119806"/>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6 kWh rechargeable, </a:t>
            </a:r>
          </a:p>
          <a:p>
            <a:r>
              <a:rPr lang="en-US" sz="900" dirty="0"/>
              <a:t>11 kWh expendable</a:t>
            </a:r>
          </a:p>
          <a:p>
            <a:r>
              <a:rPr lang="en-US" sz="900" dirty="0"/>
              <a:t>Shifting Mass allows controlled angle of attack during flight</a:t>
            </a:r>
          </a:p>
        </p:txBody>
      </p:sp>
      <p:pic>
        <p:nvPicPr>
          <p:cNvPr id="16" name="Picture 17" descr="MiVega-ESP-LRAUV Assy.PDF">
            <a:extLst>
              <a:ext uri="{FF2B5EF4-FFF2-40B4-BE49-F238E27FC236}">
                <a16:creationId xmlns:a16="http://schemas.microsoft.com/office/drawing/2014/main" id="{61634C53-FFCF-564B-8DF0-E018A85108A9}"/>
              </a:ext>
            </a:extLst>
          </p:cNvPr>
          <p:cNvPicPr>
            <a:picLocks noChangeAspect="1"/>
          </p:cNvPicPr>
          <p:nvPr/>
        </p:nvPicPr>
        <p:blipFill>
          <a:blip r:embed="rId3" cstate="hqprint">
            <a:extLst>
              <a:ext uri="{28A0092B-C50C-407E-A947-70E740481C1C}">
                <a14:useLocalDpi xmlns:a14="http://schemas.microsoft.com/office/drawing/2010/main"/>
              </a:ext>
            </a:extLst>
          </a:blip>
          <a:srcRect l="-666"/>
          <a:stretch>
            <a:fillRect/>
          </a:stretch>
        </p:blipFill>
        <p:spPr bwMode="auto">
          <a:xfrm>
            <a:off x="7183760" y="2177571"/>
            <a:ext cx="4665175" cy="15281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AutoShape 13">
            <a:extLst>
              <a:ext uri="{FF2B5EF4-FFF2-40B4-BE49-F238E27FC236}">
                <a16:creationId xmlns:a16="http://schemas.microsoft.com/office/drawing/2014/main" id="{00EADEBE-843F-0344-BE3C-E07D123599AC}"/>
              </a:ext>
            </a:extLst>
          </p:cNvPr>
          <p:cNvSpPr>
            <a:spLocks noChangeArrowheads="1"/>
          </p:cNvSpPr>
          <p:nvPr/>
        </p:nvSpPr>
        <p:spPr bwMode="auto">
          <a:xfrm>
            <a:off x="5772808" y="1434223"/>
            <a:ext cx="1253726" cy="607216"/>
          </a:xfrm>
          <a:prstGeom prst="wedgeRectCallout">
            <a:avLst>
              <a:gd name="adj1" fmla="val -167106"/>
              <a:gd name="adj2" fmla="val 91000"/>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Buoyancy Engine allows neutral drift in water column  - 1 Liter</a:t>
            </a:r>
          </a:p>
        </p:txBody>
      </p:sp>
      <p:sp>
        <p:nvSpPr>
          <p:cNvPr id="18" name="AutoShape 13">
            <a:extLst>
              <a:ext uri="{FF2B5EF4-FFF2-40B4-BE49-F238E27FC236}">
                <a16:creationId xmlns:a16="http://schemas.microsoft.com/office/drawing/2014/main" id="{7697532E-D877-A548-912E-283E0F920E82}"/>
              </a:ext>
            </a:extLst>
          </p:cNvPr>
          <p:cNvSpPr>
            <a:spLocks noChangeArrowheads="1"/>
          </p:cNvSpPr>
          <p:nvPr/>
        </p:nvSpPr>
        <p:spPr bwMode="auto">
          <a:xfrm>
            <a:off x="10222834" y="1258630"/>
            <a:ext cx="1558528" cy="777478"/>
          </a:xfrm>
          <a:prstGeom prst="wedgeRectCallout">
            <a:avLst>
              <a:gd name="adj1" fmla="val -78667"/>
              <a:gd name="adj2" fmla="val 150134"/>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Load Control System</a:t>
            </a:r>
          </a:p>
          <a:p>
            <a:r>
              <a:rPr lang="en-US" sz="900" dirty="0"/>
              <a:t>18 configurable channels</a:t>
            </a:r>
          </a:p>
          <a:p>
            <a:r>
              <a:rPr lang="en-US" sz="900" dirty="0"/>
              <a:t>Isolates load, circuit breaker, ground fault detection</a:t>
            </a:r>
          </a:p>
        </p:txBody>
      </p:sp>
      <p:sp>
        <p:nvSpPr>
          <p:cNvPr id="19" name="AutoShape 13">
            <a:extLst>
              <a:ext uri="{FF2B5EF4-FFF2-40B4-BE49-F238E27FC236}">
                <a16:creationId xmlns:a16="http://schemas.microsoft.com/office/drawing/2014/main" id="{A5A14ADF-5834-8745-BC4F-7CD685A71CF9}"/>
              </a:ext>
            </a:extLst>
          </p:cNvPr>
          <p:cNvSpPr>
            <a:spLocks noChangeArrowheads="1"/>
          </p:cNvSpPr>
          <p:nvPr/>
        </p:nvSpPr>
        <p:spPr bwMode="auto">
          <a:xfrm>
            <a:off x="5504665" y="2124422"/>
            <a:ext cx="1375170" cy="764385"/>
          </a:xfrm>
          <a:prstGeom prst="wedgeRectCallout">
            <a:avLst>
              <a:gd name="adj1" fmla="val -80361"/>
              <a:gd name="adj2" fmla="val -9667"/>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Efficient low-speed propeller </a:t>
            </a:r>
          </a:p>
          <a:p>
            <a:r>
              <a:rPr lang="en-US" sz="900" dirty="0"/>
              <a:t>------------------</a:t>
            </a:r>
          </a:p>
          <a:p>
            <a:r>
              <a:rPr lang="en-US" sz="900" dirty="0"/>
              <a:t>Paired Rudder and Elevator Control Surfaces </a:t>
            </a:r>
          </a:p>
        </p:txBody>
      </p:sp>
      <p:sp>
        <p:nvSpPr>
          <p:cNvPr id="20" name="TextBox 3">
            <a:extLst>
              <a:ext uri="{FF2B5EF4-FFF2-40B4-BE49-F238E27FC236}">
                <a16:creationId xmlns:a16="http://schemas.microsoft.com/office/drawing/2014/main" id="{13EA228E-C19F-2A4D-8B9F-A5C77D59A3E0}"/>
              </a:ext>
            </a:extLst>
          </p:cNvPr>
          <p:cNvSpPr txBox="1">
            <a:spLocks noChangeArrowheads="1"/>
          </p:cNvSpPr>
          <p:nvPr/>
        </p:nvSpPr>
        <p:spPr bwMode="auto">
          <a:xfrm>
            <a:off x="3641836" y="4198725"/>
            <a:ext cx="1493044" cy="300082"/>
          </a:xfrm>
          <a:prstGeom prst="rect">
            <a:avLst/>
          </a:prstGeom>
          <a:noFill/>
          <a:ln>
            <a:solidFill>
              <a:srgbClr val="C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50" dirty="0"/>
              <a:t>Short Nose</a:t>
            </a:r>
          </a:p>
        </p:txBody>
      </p:sp>
      <p:sp>
        <p:nvSpPr>
          <p:cNvPr id="21" name="TextBox 22">
            <a:extLst>
              <a:ext uri="{FF2B5EF4-FFF2-40B4-BE49-F238E27FC236}">
                <a16:creationId xmlns:a16="http://schemas.microsoft.com/office/drawing/2014/main" id="{FDBD5EE4-80B9-C146-8322-FBAE4777D9DA}"/>
              </a:ext>
            </a:extLst>
          </p:cNvPr>
          <p:cNvSpPr txBox="1">
            <a:spLocks noChangeArrowheads="1"/>
          </p:cNvSpPr>
          <p:nvPr/>
        </p:nvSpPr>
        <p:spPr bwMode="auto">
          <a:xfrm>
            <a:off x="8608054" y="4198725"/>
            <a:ext cx="1768079" cy="300082"/>
          </a:xfrm>
          <a:prstGeom prst="rect">
            <a:avLst/>
          </a:prstGeom>
          <a:noFill/>
          <a:ln>
            <a:solidFill>
              <a:srgbClr val="C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50" dirty="0"/>
              <a:t>With 3G ESP Nose</a:t>
            </a:r>
          </a:p>
        </p:txBody>
      </p:sp>
      <p:sp>
        <p:nvSpPr>
          <p:cNvPr id="22" name="AutoShape 13">
            <a:extLst>
              <a:ext uri="{FF2B5EF4-FFF2-40B4-BE49-F238E27FC236}">
                <a16:creationId xmlns:a16="http://schemas.microsoft.com/office/drawing/2014/main" id="{181E5C10-C52F-EA45-9685-3ABBC86452BB}"/>
              </a:ext>
            </a:extLst>
          </p:cNvPr>
          <p:cNvSpPr>
            <a:spLocks noChangeArrowheads="1"/>
          </p:cNvSpPr>
          <p:nvPr/>
        </p:nvSpPr>
        <p:spPr bwMode="auto">
          <a:xfrm>
            <a:off x="7722493" y="2265033"/>
            <a:ext cx="1459607" cy="228600"/>
          </a:xfrm>
          <a:prstGeom prst="wedgeRectCallout">
            <a:avLst>
              <a:gd name="adj1" fmla="val 231"/>
              <a:gd name="adj2" fmla="val 149852"/>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solidFill>
                  <a:schemeClr val="bg1"/>
                </a:solidFill>
              </a:rPr>
              <a:t>3G ESP Sampler Module</a:t>
            </a:r>
          </a:p>
        </p:txBody>
      </p:sp>
      <p:cxnSp>
        <p:nvCxnSpPr>
          <p:cNvPr id="23" name="Straight Connector 22">
            <a:extLst>
              <a:ext uri="{FF2B5EF4-FFF2-40B4-BE49-F238E27FC236}">
                <a16:creationId xmlns:a16="http://schemas.microsoft.com/office/drawing/2014/main" id="{115683CD-674F-6540-9CE5-63DF371F4A20}"/>
              </a:ext>
            </a:extLst>
          </p:cNvPr>
          <p:cNvCxnSpPr>
            <a:cxnSpLocks/>
          </p:cNvCxnSpPr>
          <p:nvPr/>
        </p:nvCxnSpPr>
        <p:spPr>
          <a:xfrm>
            <a:off x="3105954" y="5322739"/>
            <a:ext cx="78411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67701DC0-CFAA-7742-962A-B4F42EDF5EDD}"/>
              </a:ext>
            </a:extLst>
          </p:cNvPr>
          <p:cNvSpPr txBox="1">
            <a:spLocks/>
          </p:cNvSpPr>
          <p:nvPr/>
        </p:nvSpPr>
        <p:spPr>
          <a:xfrm>
            <a:off x="3009900" y="194495"/>
            <a:ext cx="6172200" cy="85725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fontScale="97500"/>
          </a:bodyPr>
          <a:lstStyle>
            <a:lvl1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9pPr>
          </a:lstStyle>
          <a:p>
            <a:pPr hangingPunct="1"/>
            <a:r>
              <a:rPr lang="en-US" dirty="0"/>
              <a:t>Tethys LRAUV Specifications</a:t>
            </a:r>
          </a:p>
        </p:txBody>
      </p:sp>
      <p:sp>
        <p:nvSpPr>
          <p:cNvPr id="26" name="Shape 193">
            <a:extLst>
              <a:ext uri="{FF2B5EF4-FFF2-40B4-BE49-F238E27FC236}">
                <a16:creationId xmlns:a16="http://schemas.microsoft.com/office/drawing/2014/main" id="{C683E1D2-E62C-9443-AE7E-5D9502C5431F}"/>
              </a:ext>
            </a:extLst>
          </p:cNvPr>
          <p:cNvSpPr/>
          <p:nvPr/>
        </p:nvSpPr>
        <p:spPr>
          <a:xfrm>
            <a:off x="0" y="10461"/>
            <a:ext cx="4191000" cy="30777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lgn="ctr">
              <a:defRPr sz="1200">
                <a:solidFill>
                  <a:srgbClr val="FFFFFF"/>
                </a:solidFill>
              </a:defRPr>
            </a:lvl1pPr>
          </a:lstStyle>
          <a:p>
            <a:r>
              <a:rPr lang="en-US" sz="1400">
                <a:solidFill>
                  <a:srgbClr val="00B0F0"/>
                </a:solidFill>
                <a:latin typeface="Franklin Gothic Book" panose="020B0503020102020204" pitchFamily="34" charset="0"/>
              </a:rPr>
              <a:t>ADAC Program Year 6 Annual Meeting 14 May 2020</a:t>
            </a:r>
            <a:endParaRPr lang="en-US" sz="14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294955824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A2CBF-EAA7-A942-855F-B00C3FAB6BCA}"/>
              </a:ext>
            </a:extLst>
          </p:cNvPr>
          <p:cNvSpPr>
            <a:spLocks noGrp="1"/>
          </p:cNvSpPr>
          <p:nvPr>
            <p:ph type="title"/>
          </p:nvPr>
        </p:nvSpPr>
        <p:spPr>
          <a:xfrm>
            <a:off x="528802" y="483634"/>
            <a:ext cx="10515600" cy="593726"/>
          </a:xfrm>
        </p:spPr>
        <p:txBody>
          <a:bodyPr>
            <a:normAutofit/>
          </a:bodyPr>
          <a:lstStyle/>
          <a:p>
            <a:r>
              <a:rPr lang="en-US" sz="3600" dirty="0"/>
              <a:t>Why is </a:t>
            </a:r>
            <a:r>
              <a:rPr lang="en-US" sz="3600" dirty="0">
                <a:solidFill>
                  <a:srgbClr val="FFFF00"/>
                </a:solidFill>
              </a:rPr>
              <a:t>LRAUV</a:t>
            </a:r>
            <a:r>
              <a:rPr lang="en-US" sz="3600" dirty="0"/>
              <a:t> a smart choice?</a:t>
            </a:r>
          </a:p>
        </p:txBody>
      </p:sp>
      <p:sp>
        <p:nvSpPr>
          <p:cNvPr id="3" name="Text Placeholder 2">
            <a:extLst>
              <a:ext uri="{FF2B5EF4-FFF2-40B4-BE49-F238E27FC236}">
                <a16:creationId xmlns:a16="http://schemas.microsoft.com/office/drawing/2014/main" id="{53BB757B-8DB3-5E4D-B2F9-A49FE45B6AD7}"/>
              </a:ext>
            </a:extLst>
          </p:cNvPr>
          <p:cNvSpPr>
            <a:spLocks noGrp="1"/>
          </p:cNvSpPr>
          <p:nvPr>
            <p:ph type="body" idx="1"/>
          </p:nvPr>
        </p:nvSpPr>
        <p:spPr>
          <a:xfrm>
            <a:off x="283781" y="1191662"/>
            <a:ext cx="11340662" cy="5019692"/>
          </a:xfrm>
        </p:spPr>
        <p:txBody>
          <a:bodyPr>
            <a:normAutofit/>
          </a:bodyPr>
          <a:lstStyle/>
          <a:p>
            <a:r>
              <a:rPr lang="en-US" sz="2400" dirty="0"/>
              <a:t>Has a proven variable ballast system and mass shifter making it the only propeller-driven AUV in the world that can drift, hover and accurately navigate to tell you exactly where an anomaly is.  (speed variability)</a:t>
            </a:r>
          </a:p>
          <a:p>
            <a:endParaRPr lang="en-US" sz="2400" dirty="0"/>
          </a:p>
          <a:p>
            <a:r>
              <a:rPr lang="en-US" sz="2400" dirty="0"/>
              <a:t> Buoyancy change and mass shifter allows vehicle to dive while stuck under-ice</a:t>
            </a:r>
          </a:p>
          <a:p>
            <a:endParaRPr lang="en-US" sz="2400" dirty="0"/>
          </a:p>
          <a:p>
            <a:r>
              <a:rPr lang="en-US" sz="2400" dirty="0"/>
              <a:t> Has reliably operated remotely for weeks at a time for more than ten years and can be operated from a web browser</a:t>
            </a:r>
          </a:p>
        </p:txBody>
      </p:sp>
      <p:sp>
        <p:nvSpPr>
          <p:cNvPr id="4" name="Rectangle 3">
            <a:extLst>
              <a:ext uri="{FF2B5EF4-FFF2-40B4-BE49-F238E27FC236}">
                <a16:creationId xmlns:a16="http://schemas.microsoft.com/office/drawing/2014/main" id="{A2D91BBD-2696-AA4D-8615-AD082FA87AD5}"/>
              </a:ext>
            </a:extLst>
          </p:cNvPr>
          <p:cNvSpPr/>
          <p:nvPr/>
        </p:nvSpPr>
        <p:spPr>
          <a:xfrm>
            <a:off x="528802"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95639118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A3DB3-D04F-4BF1-AB1B-ED3F8C5D2169}"/>
              </a:ext>
            </a:extLst>
          </p:cNvPr>
          <p:cNvSpPr>
            <a:spLocks noGrp="1"/>
          </p:cNvSpPr>
          <p:nvPr>
            <p:ph type="title"/>
          </p:nvPr>
        </p:nvSpPr>
        <p:spPr>
          <a:xfrm>
            <a:off x="693452" y="425302"/>
            <a:ext cx="10515600" cy="593726"/>
          </a:xfrm>
        </p:spPr>
        <p:txBody>
          <a:bodyPr>
            <a:normAutofit fontScale="90000"/>
          </a:bodyPr>
          <a:lstStyle/>
          <a:p>
            <a:r>
              <a:rPr lang="en-US" dirty="0">
                <a:solidFill>
                  <a:schemeClr val="accent1"/>
                </a:solidFill>
              </a:rPr>
              <a:t>Sensors</a:t>
            </a:r>
          </a:p>
        </p:txBody>
      </p:sp>
      <p:sp>
        <p:nvSpPr>
          <p:cNvPr id="3" name="Text Placeholder 2">
            <a:extLst>
              <a:ext uri="{FF2B5EF4-FFF2-40B4-BE49-F238E27FC236}">
                <a16:creationId xmlns:a16="http://schemas.microsoft.com/office/drawing/2014/main" id="{C1C9B8C7-EF43-4CED-9611-7CA59AE62982}"/>
              </a:ext>
            </a:extLst>
          </p:cNvPr>
          <p:cNvSpPr>
            <a:spLocks noGrp="1"/>
          </p:cNvSpPr>
          <p:nvPr>
            <p:ph type="body" idx="1"/>
          </p:nvPr>
        </p:nvSpPr>
        <p:spPr>
          <a:xfrm>
            <a:off x="693452" y="1282757"/>
            <a:ext cx="10515600" cy="5019692"/>
          </a:xfrm>
        </p:spPr>
        <p:txBody>
          <a:bodyPr/>
          <a:lstStyle/>
          <a:p>
            <a:r>
              <a:rPr lang="en-US" dirty="0"/>
              <a:t>Up/down 600 kHz ADCP (RDI Pathfinders)- water velocities, relative terrain navigation</a:t>
            </a:r>
          </a:p>
          <a:p>
            <a:r>
              <a:rPr lang="en-US" dirty="0" err="1"/>
              <a:t>Licor</a:t>
            </a:r>
            <a:r>
              <a:rPr lang="en-US" dirty="0"/>
              <a:t> Par for measuring photosynthetic artificial radiation </a:t>
            </a:r>
            <a:r>
              <a:rPr lang="en-US" sz="2400" dirty="0"/>
              <a:t>(important for biological measurements when using an </a:t>
            </a:r>
            <a:r>
              <a:rPr lang="en-US" sz="2400" dirty="0" err="1"/>
              <a:t>ecopuck</a:t>
            </a:r>
            <a:r>
              <a:rPr lang="en-US" sz="2400" dirty="0"/>
              <a:t>)</a:t>
            </a:r>
          </a:p>
          <a:p>
            <a:r>
              <a:rPr lang="en-US" dirty="0" err="1"/>
              <a:t>SeaOwl</a:t>
            </a:r>
            <a:r>
              <a:rPr lang="en-US" dirty="0"/>
              <a:t> </a:t>
            </a:r>
            <a:r>
              <a:rPr lang="en-US" dirty="0" err="1"/>
              <a:t>Ecopuck</a:t>
            </a:r>
            <a:r>
              <a:rPr lang="en-US" dirty="0"/>
              <a:t>-provides dissolved and droplet signals</a:t>
            </a:r>
          </a:p>
          <a:p>
            <a:r>
              <a:rPr lang="en-US" dirty="0">
                <a:solidFill>
                  <a:srgbClr val="00B050"/>
                </a:solidFill>
              </a:rPr>
              <a:t>Seabird CTD </a:t>
            </a:r>
            <a:r>
              <a:rPr lang="en-US" dirty="0"/>
              <a:t>with a dissolved oxygen probe</a:t>
            </a:r>
          </a:p>
          <a:p>
            <a:r>
              <a:rPr lang="en-US" dirty="0"/>
              <a:t>WHOI Whisker Box for line capture docking</a:t>
            </a:r>
          </a:p>
          <a:p>
            <a:r>
              <a:rPr lang="en-US" dirty="0"/>
              <a:t>WHOI DUSBL for homing/docking</a:t>
            </a:r>
          </a:p>
          <a:p>
            <a:r>
              <a:rPr lang="en-US" dirty="0"/>
              <a:t>WHOI </a:t>
            </a:r>
            <a:r>
              <a:rPr lang="en-US" dirty="0" err="1"/>
              <a:t>umodem</a:t>
            </a:r>
            <a:r>
              <a:rPr lang="en-US" dirty="0"/>
              <a:t> for subsurface communication replaces need for LRAUV to surface to send data back to command control</a:t>
            </a:r>
          </a:p>
        </p:txBody>
      </p:sp>
      <p:sp>
        <p:nvSpPr>
          <p:cNvPr id="4" name="Rectangle 3">
            <a:extLst>
              <a:ext uri="{FF2B5EF4-FFF2-40B4-BE49-F238E27FC236}">
                <a16:creationId xmlns:a16="http://schemas.microsoft.com/office/drawing/2014/main" id="{B66C6B47-0AD9-436B-95EE-681951EF719F}"/>
              </a:ext>
            </a:extLst>
          </p:cNvPr>
          <p:cNvSpPr/>
          <p:nvPr/>
        </p:nvSpPr>
        <p:spPr>
          <a:xfrm>
            <a:off x="693452"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85239216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C926-5E7B-4BE1-BAE6-F00BADD0CBDD}"/>
              </a:ext>
            </a:extLst>
          </p:cNvPr>
          <p:cNvSpPr>
            <a:spLocks noGrp="1"/>
          </p:cNvSpPr>
          <p:nvPr>
            <p:ph type="title"/>
          </p:nvPr>
        </p:nvSpPr>
        <p:spPr/>
        <p:txBody>
          <a:bodyPr>
            <a:noAutofit/>
          </a:bodyPr>
          <a:lstStyle/>
          <a:p>
            <a:r>
              <a:rPr lang="en-US" sz="3600" dirty="0">
                <a:solidFill>
                  <a:srgbClr val="FFFF00"/>
                </a:solidFill>
              </a:rPr>
              <a:t>ADAC </a:t>
            </a:r>
            <a:r>
              <a:rPr lang="en-US" sz="3600" dirty="0" err="1">
                <a:solidFill>
                  <a:srgbClr val="FFFF00"/>
                </a:solidFill>
              </a:rPr>
              <a:t>Prgm</a:t>
            </a:r>
            <a:r>
              <a:rPr lang="en-US" sz="3600" dirty="0">
                <a:solidFill>
                  <a:srgbClr val="FFFF00"/>
                </a:solidFill>
              </a:rPr>
              <a:t> YR7</a:t>
            </a:r>
            <a:r>
              <a:rPr lang="en-US" sz="3600" dirty="0"/>
              <a:t> </a:t>
            </a:r>
            <a:r>
              <a:rPr lang="en-US" sz="3600" dirty="0">
                <a:solidFill>
                  <a:schemeClr val="accent1"/>
                </a:solidFill>
              </a:rPr>
              <a:t>Sensors to buy and or integrate</a:t>
            </a:r>
          </a:p>
        </p:txBody>
      </p:sp>
      <p:sp>
        <p:nvSpPr>
          <p:cNvPr id="3" name="Text Placeholder 2">
            <a:extLst>
              <a:ext uri="{FF2B5EF4-FFF2-40B4-BE49-F238E27FC236}">
                <a16:creationId xmlns:a16="http://schemas.microsoft.com/office/drawing/2014/main" id="{1CA191E3-BAE3-4E17-811C-756758ECD85F}"/>
              </a:ext>
            </a:extLst>
          </p:cNvPr>
          <p:cNvSpPr>
            <a:spLocks noGrp="1"/>
          </p:cNvSpPr>
          <p:nvPr>
            <p:ph type="body" idx="1"/>
          </p:nvPr>
        </p:nvSpPr>
        <p:spPr/>
        <p:txBody>
          <a:bodyPr>
            <a:normAutofit/>
          </a:bodyPr>
          <a:lstStyle/>
          <a:p>
            <a:r>
              <a:rPr lang="en-US" sz="2400" dirty="0" err="1"/>
              <a:t>Soundtrap</a:t>
            </a:r>
            <a:r>
              <a:rPr lang="en-US" sz="2400" dirty="0"/>
              <a:t> self-contained soundscape sensor</a:t>
            </a:r>
          </a:p>
          <a:p>
            <a:r>
              <a:rPr lang="en-US" sz="2400" dirty="0"/>
              <a:t>Inertial navigation</a:t>
            </a:r>
          </a:p>
          <a:p>
            <a:r>
              <a:rPr lang="en-US" sz="2400" dirty="0"/>
              <a:t>Multibeam for mapping </a:t>
            </a:r>
          </a:p>
          <a:p>
            <a:r>
              <a:rPr lang="en-US" sz="2400" dirty="0"/>
              <a:t>Multi-channel low frequency diversity array</a:t>
            </a:r>
          </a:p>
          <a:p>
            <a:r>
              <a:rPr lang="en-US" sz="2400" dirty="0"/>
              <a:t>Low-frequency receiver for low distance navigation (hundreds of kilometers</a:t>
            </a:r>
          </a:p>
          <a:p>
            <a:r>
              <a:rPr lang="en-US" sz="2400" dirty="0"/>
              <a:t>Chelsea </a:t>
            </a:r>
            <a:r>
              <a:rPr lang="en-US" sz="2400" dirty="0" err="1"/>
              <a:t>UviLux</a:t>
            </a:r>
            <a:r>
              <a:rPr lang="en-US" sz="2400" dirty="0"/>
              <a:t>- has a lower excitation (</a:t>
            </a:r>
            <a:r>
              <a:rPr lang="en-US" sz="2400" dirty="0" err="1"/>
              <a:t>seaowl</a:t>
            </a:r>
            <a:r>
              <a:rPr lang="en-US" sz="2400" dirty="0"/>
              <a:t>) wavelength, it gives you a clearer dissolved oil signal that can be discerned from natural </a:t>
            </a:r>
            <a:r>
              <a:rPr lang="en-US" sz="2400" dirty="0" err="1"/>
              <a:t>humic</a:t>
            </a:r>
            <a:r>
              <a:rPr lang="en-US" sz="2400" dirty="0"/>
              <a:t> DOM.</a:t>
            </a:r>
          </a:p>
          <a:p>
            <a:endParaRPr lang="en-US" sz="2400" dirty="0"/>
          </a:p>
        </p:txBody>
      </p:sp>
      <p:sp>
        <p:nvSpPr>
          <p:cNvPr id="4" name="Rectangle 3">
            <a:extLst>
              <a:ext uri="{FF2B5EF4-FFF2-40B4-BE49-F238E27FC236}">
                <a16:creationId xmlns:a16="http://schemas.microsoft.com/office/drawing/2014/main" id="{32D22BA8-EAD9-49ED-AB74-5E20F6EAF3AB}"/>
              </a:ext>
            </a:extLst>
          </p:cNvPr>
          <p:cNvSpPr/>
          <p:nvPr/>
        </p:nvSpPr>
        <p:spPr>
          <a:xfrm>
            <a:off x="409514" y="-18477"/>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25806315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B7A-FADC-48EA-9718-093A44E6E333}"/>
              </a:ext>
            </a:extLst>
          </p:cNvPr>
          <p:cNvSpPr>
            <a:spLocks noGrp="1"/>
          </p:cNvSpPr>
          <p:nvPr>
            <p:ph type="title"/>
          </p:nvPr>
        </p:nvSpPr>
        <p:spPr>
          <a:xfrm>
            <a:off x="189614" y="329609"/>
            <a:ext cx="10515600" cy="593726"/>
          </a:xfrm>
        </p:spPr>
        <p:txBody>
          <a:bodyPr>
            <a:normAutofit fontScale="90000"/>
          </a:bodyPr>
          <a:lstStyle/>
          <a:p>
            <a:r>
              <a:rPr lang="en-US" i="1" dirty="0">
                <a:solidFill>
                  <a:srgbClr val="FFC000"/>
                </a:solidFill>
              </a:rPr>
              <a:t>Polaris</a:t>
            </a:r>
            <a:r>
              <a:rPr lang="en-US" dirty="0"/>
              <a:t> nose including multibeam</a:t>
            </a:r>
          </a:p>
        </p:txBody>
      </p:sp>
      <p:pic>
        <p:nvPicPr>
          <p:cNvPr id="5" name="LRAUV_New_DHS_Nose_Section">
            <a:hlinkClick r:id="" action="ppaction://media"/>
            <a:extLst>
              <a:ext uri="{FF2B5EF4-FFF2-40B4-BE49-F238E27FC236}">
                <a16:creationId xmlns:a16="http://schemas.microsoft.com/office/drawing/2014/main" id="{0E67B5CD-06B7-4F2D-8E0E-F1844CCAC52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2199239"/>
            <a:ext cx="10515600" cy="4775200"/>
          </a:xfrm>
        </p:spPr>
      </p:pic>
      <p:sp>
        <p:nvSpPr>
          <p:cNvPr id="4" name="Date Placeholder 3">
            <a:extLst>
              <a:ext uri="{FF2B5EF4-FFF2-40B4-BE49-F238E27FC236}">
                <a16:creationId xmlns:a16="http://schemas.microsoft.com/office/drawing/2014/main" id="{2D3C8233-9B00-4C10-B081-8512A6860A19}"/>
              </a:ext>
            </a:extLst>
          </p:cNvPr>
          <p:cNvSpPr>
            <a:spLocks noGrp="1"/>
          </p:cNvSpPr>
          <p:nvPr>
            <p:ph type="dt" sz="half" idx="10"/>
          </p:nvPr>
        </p:nvSpPr>
        <p:spPr/>
        <p:txBody>
          <a:bodyPr/>
          <a:lstStyle/>
          <a:p>
            <a:r>
              <a:rPr lang="en-US" sz="1600" dirty="0">
                <a:solidFill>
                  <a:srgbClr val="00B0F0"/>
                </a:solidFill>
                <a:latin typeface="Franklin Gothic Book" panose="020B0503020102020204" pitchFamily="34" charset="0"/>
              </a:rPr>
              <a:t>       ADAC Program Year 6 Annual Meeting 14 May 2020</a:t>
            </a:r>
          </a:p>
        </p:txBody>
      </p:sp>
      <p:pic>
        <p:nvPicPr>
          <p:cNvPr id="6" name="Content Placeholder 5">
            <a:extLst>
              <a:ext uri="{FF2B5EF4-FFF2-40B4-BE49-F238E27FC236}">
                <a16:creationId xmlns:a16="http://schemas.microsoft.com/office/drawing/2014/main" id="{9ECEABE2-772E-4C5C-8FE7-44F943884B1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644" t="25792" r="6286" b="23320"/>
          <a:stretch/>
        </p:blipFill>
        <p:spPr>
          <a:xfrm>
            <a:off x="7687339" y="701748"/>
            <a:ext cx="3976577" cy="1414131"/>
          </a:xfrm>
          <a:prstGeom prst="rect">
            <a:avLst/>
          </a:prstGeom>
        </p:spPr>
      </p:pic>
    </p:spTree>
    <p:extLst>
      <p:ext uri="{BB962C8B-B14F-4D97-AF65-F5344CB8AC3E}">
        <p14:creationId xmlns:p14="http://schemas.microsoft.com/office/powerpoint/2010/main" val="375823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A53ABB-FE6C-4F42-905A-FBB5720A8CC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38391" y="369332"/>
            <a:ext cx="4415203" cy="6256003"/>
          </a:xfrm>
          <a:prstGeom prst="rect">
            <a:avLst/>
          </a:prstGeom>
        </p:spPr>
      </p:pic>
      <p:sp>
        <p:nvSpPr>
          <p:cNvPr id="4" name="Rectangle 3">
            <a:extLst>
              <a:ext uri="{FF2B5EF4-FFF2-40B4-BE49-F238E27FC236}">
                <a16:creationId xmlns:a16="http://schemas.microsoft.com/office/drawing/2014/main" id="{1892DAB7-15E9-604B-B11F-2647B3FFF64E}"/>
              </a:ext>
            </a:extLst>
          </p:cNvPr>
          <p:cNvSpPr/>
          <p:nvPr/>
        </p:nvSpPr>
        <p:spPr>
          <a:xfrm>
            <a:off x="161552"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9" name="Capture.JPG" descr="Capture.JPG">
            <a:extLst>
              <a:ext uri="{FF2B5EF4-FFF2-40B4-BE49-F238E27FC236}">
                <a16:creationId xmlns:a16="http://schemas.microsoft.com/office/drawing/2014/main" id="{83E80F40-BD47-2346-AEBF-B42B0ACEB392}"/>
              </a:ext>
            </a:extLst>
          </p:cNvPr>
          <p:cNvPicPr>
            <a:picLocks noChangeAspect="1"/>
          </p:cNvPicPr>
          <p:nvPr/>
        </p:nvPicPr>
        <p:blipFill>
          <a:blip r:embed="rId3"/>
          <a:stretch>
            <a:fillRect/>
          </a:stretch>
        </p:blipFill>
        <p:spPr>
          <a:xfrm>
            <a:off x="6926095" y="7273850"/>
            <a:ext cx="5487493" cy="3417390"/>
          </a:xfrm>
          <a:prstGeom prst="rect">
            <a:avLst/>
          </a:prstGeom>
          <a:ln w="12700">
            <a:miter lim="400000"/>
          </a:ln>
        </p:spPr>
      </p:pic>
      <p:sp>
        <p:nvSpPr>
          <p:cNvPr id="11" name="TextBox 10">
            <a:extLst>
              <a:ext uri="{FF2B5EF4-FFF2-40B4-BE49-F238E27FC236}">
                <a16:creationId xmlns:a16="http://schemas.microsoft.com/office/drawing/2014/main" id="{3351C8AB-97DC-1C4E-8D9A-4B421F1FF880}"/>
              </a:ext>
            </a:extLst>
          </p:cNvPr>
          <p:cNvSpPr txBox="1"/>
          <p:nvPr/>
        </p:nvSpPr>
        <p:spPr>
          <a:xfrm>
            <a:off x="101601" y="701039"/>
            <a:ext cx="4100126" cy="4893647"/>
          </a:xfrm>
          <a:prstGeom prst="rect">
            <a:avLst/>
          </a:prstGeom>
          <a:noFill/>
        </p:spPr>
        <p:txBody>
          <a:bodyPr wrap="square" rtlCol="0">
            <a:spAutoFit/>
          </a:bodyPr>
          <a:lstStyle/>
          <a:p>
            <a:r>
              <a:rPr lang="en-US" sz="2400" dirty="0">
                <a:latin typeface="Franklin Gothic Book" panose="020B0503020102020204" pitchFamily="34" charset="0"/>
              </a:rPr>
              <a:t>Arctic Buoy’s can be configured to be HF or LF</a:t>
            </a:r>
          </a:p>
          <a:p>
            <a:endParaRPr lang="en-US" sz="2400" dirty="0">
              <a:latin typeface="Franklin Gothic Book" panose="020B0503020102020204" pitchFamily="34" charset="0"/>
            </a:endParaRPr>
          </a:p>
          <a:p>
            <a:pPr marL="285750" indent="-285750">
              <a:buFont typeface="Arial" panose="020B0604020202020204" pitchFamily="34" charset="0"/>
              <a:buChar char="•"/>
            </a:pPr>
            <a:r>
              <a:rPr lang="en-US" sz="2400" dirty="0">
                <a:latin typeface="Franklin Gothic Book" panose="020B0503020102020204" pitchFamily="34" charset="0"/>
              </a:rPr>
              <a:t>Acoustic range at LF 5 km and could exceed 10 km</a:t>
            </a:r>
          </a:p>
          <a:p>
            <a:pPr marL="285750" indent="-285750">
              <a:buFont typeface="Arial" panose="020B0604020202020204" pitchFamily="34" charset="0"/>
              <a:buChar char="•"/>
            </a:pPr>
            <a:r>
              <a:rPr lang="en-US" sz="2400" dirty="0">
                <a:latin typeface="Franklin Gothic Book" panose="020B0503020102020204" pitchFamily="34" charset="0"/>
              </a:rPr>
              <a:t>Iridium, </a:t>
            </a:r>
            <a:r>
              <a:rPr lang="en-US" sz="2400" dirty="0" err="1">
                <a:latin typeface="Franklin Gothic Book" panose="020B0503020102020204" pitchFamily="34" charset="0"/>
              </a:rPr>
              <a:t>Freewave</a:t>
            </a:r>
            <a:r>
              <a:rPr lang="en-US" sz="2400" dirty="0">
                <a:latin typeface="Franklin Gothic Book" panose="020B0503020102020204" pitchFamily="34" charset="0"/>
              </a:rPr>
              <a:t>/RF, WIFI, cellular, flasher, USBL, LBL, </a:t>
            </a:r>
            <a:r>
              <a:rPr lang="en-US" sz="2400" dirty="0" err="1">
                <a:latin typeface="Franklin Gothic Book" panose="020B0503020102020204" pitchFamily="34" charset="0"/>
              </a:rPr>
              <a:t>Comms</a:t>
            </a:r>
            <a:r>
              <a:rPr lang="en-US" sz="2400" dirty="0">
                <a:latin typeface="Franklin Gothic Book" panose="020B0503020102020204" pitchFamily="34" charset="0"/>
              </a:rPr>
              <a:t>, docking target, expendable battery config</a:t>
            </a:r>
          </a:p>
          <a:p>
            <a:pPr marL="285750" indent="-285750">
              <a:buFont typeface="Arial" panose="020B0604020202020204" pitchFamily="34" charset="0"/>
              <a:buChar char="•"/>
            </a:pPr>
            <a:r>
              <a:rPr lang="en-US" sz="2400" dirty="0">
                <a:latin typeface="Franklin Gothic Book" panose="020B0503020102020204" pitchFamily="34" charset="0"/>
              </a:rPr>
              <a:t>HF Buoys work best with the docking nose</a:t>
            </a:r>
          </a:p>
          <a:p>
            <a:pPr marL="285750" indent="-285750">
              <a:buFont typeface="Arial" panose="020B0604020202020204" pitchFamily="34" charset="0"/>
              <a:buChar char="•"/>
            </a:pPr>
            <a:r>
              <a:rPr lang="en-US" sz="2400" dirty="0">
                <a:latin typeface="Franklin Gothic Book" panose="020B0503020102020204" pitchFamily="34" charset="0"/>
              </a:rPr>
              <a:t>Current testing is being down with a LF CUSBL array</a:t>
            </a:r>
          </a:p>
        </p:txBody>
      </p:sp>
      <p:pic>
        <p:nvPicPr>
          <p:cNvPr id="5" name="Picture 4">
            <a:extLst>
              <a:ext uri="{FF2B5EF4-FFF2-40B4-BE49-F238E27FC236}">
                <a16:creationId xmlns:a16="http://schemas.microsoft.com/office/drawing/2014/main" id="{09FE8B9F-C375-8747-84FB-CCF20F3619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7394665" y="2097776"/>
            <a:ext cx="6488668" cy="2697480"/>
          </a:xfrm>
          <a:prstGeom prst="rect">
            <a:avLst/>
          </a:prstGeom>
        </p:spPr>
      </p:pic>
    </p:spTree>
    <p:extLst>
      <p:ext uri="{BB962C8B-B14F-4D97-AF65-F5344CB8AC3E}">
        <p14:creationId xmlns:p14="http://schemas.microsoft.com/office/powerpoint/2010/main" val="3582049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2A92D8-A99E-9E47-8F12-70B536BA02CA}"/>
              </a:ext>
            </a:extLst>
          </p:cNvPr>
          <p:cNvSpPr txBox="1"/>
          <p:nvPr/>
        </p:nvSpPr>
        <p:spPr>
          <a:xfrm>
            <a:off x="3796145" y="2964873"/>
            <a:ext cx="3799566" cy="707886"/>
          </a:xfrm>
          <a:prstGeom prst="rect">
            <a:avLst/>
          </a:prstGeom>
          <a:noFill/>
        </p:spPr>
        <p:txBody>
          <a:bodyPr wrap="none" rtlCol="0">
            <a:spAutoFit/>
          </a:bodyPr>
          <a:lstStyle/>
          <a:p>
            <a:r>
              <a:rPr lang="en-US" sz="4000" i="1" dirty="0">
                <a:latin typeface="Franklin Gothic Book" panose="020B0503020102020204" pitchFamily="34" charset="0"/>
              </a:rPr>
              <a:t>Remote Tracking</a:t>
            </a:r>
          </a:p>
        </p:txBody>
      </p:sp>
      <p:sp>
        <p:nvSpPr>
          <p:cNvPr id="3" name="Rectangle 2">
            <a:extLst>
              <a:ext uri="{FF2B5EF4-FFF2-40B4-BE49-F238E27FC236}">
                <a16:creationId xmlns:a16="http://schemas.microsoft.com/office/drawing/2014/main" id="{E69CB8C4-4527-8A43-9F70-1DD6F054C7EF}"/>
              </a:ext>
            </a:extLst>
          </p:cNvPr>
          <p:cNvSpPr/>
          <p:nvPr/>
        </p:nvSpPr>
        <p:spPr>
          <a:xfrm>
            <a:off x="222525"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4" name="Picture 2" descr="C:\Users\Amy\Documents\REMUS_general\#Projects Amy\2015\DHS CMR\Pictures\16013752.jpg">
            <a:extLst>
              <a:ext uri="{FF2B5EF4-FFF2-40B4-BE49-F238E27FC236}">
                <a16:creationId xmlns:a16="http://schemas.microsoft.com/office/drawing/2014/main" id="{E7D1945B-4741-491C-8C35-32D0723B4515}"/>
              </a:ext>
            </a:extLst>
          </p:cNvPr>
          <p:cNvPicPr>
            <a:picLocks noChangeAspect="1" noChangeArrowheads="1"/>
          </p:cNvPicPr>
          <p:nvPr/>
        </p:nvPicPr>
        <p:blipFill>
          <a:blip r:embed="rId3" cstate="print"/>
          <a:srcRect/>
          <a:stretch>
            <a:fillRect/>
          </a:stretch>
        </p:blipFill>
        <p:spPr bwMode="auto">
          <a:xfrm>
            <a:off x="8093429" y="4188408"/>
            <a:ext cx="3639156" cy="2410309"/>
          </a:xfrm>
          <a:prstGeom prst="rect">
            <a:avLst/>
          </a:prstGeom>
          <a:noFill/>
        </p:spPr>
      </p:pic>
    </p:spTree>
    <p:extLst>
      <p:ext uri="{BB962C8B-B14F-4D97-AF65-F5344CB8AC3E}">
        <p14:creationId xmlns:p14="http://schemas.microsoft.com/office/powerpoint/2010/main" val="3433764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E83AB5-56C5-48D5-9A57-EB61553EC72F}"/>
              </a:ext>
            </a:extLst>
          </p:cNvPr>
          <p:cNvSpPr txBox="1"/>
          <p:nvPr/>
        </p:nvSpPr>
        <p:spPr>
          <a:xfrm>
            <a:off x="561108" y="877740"/>
            <a:ext cx="11630891" cy="1631216"/>
          </a:xfrm>
          <a:prstGeom prst="rect">
            <a:avLst/>
          </a:prstGeom>
          <a:noFill/>
        </p:spPr>
        <p:txBody>
          <a:bodyPr wrap="square" rtlCol="0">
            <a:spAutoFit/>
          </a:bodyPr>
          <a:lstStyle/>
          <a:p>
            <a:r>
              <a:rPr lang="en-US" sz="2800" dirty="0"/>
              <a:t>All LRAUV operations are conducted via remote communications</a:t>
            </a:r>
          </a:p>
          <a:p>
            <a:pPr marL="285750" indent="-285750">
              <a:buFont typeface="Arial" panose="020B0604020202020204" pitchFamily="34" charset="0"/>
              <a:buChar char="•"/>
            </a:pPr>
            <a:r>
              <a:rPr lang="en-US" dirty="0"/>
              <a:t>In YR6 WHOI installed a new </a:t>
            </a:r>
            <a:r>
              <a:rPr lang="en-US" i="1" dirty="0"/>
              <a:t>Dash </a:t>
            </a:r>
            <a:r>
              <a:rPr lang="en-US" dirty="0"/>
              <a:t>to host command and control on LRAUV platforms.  This serves as a primary tracking system and/or complimentary </a:t>
            </a:r>
            <a:r>
              <a:rPr lang="en-US" i="1" dirty="0"/>
              <a:t>Dash</a:t>
            </a:r>
            <a:r>
              <a:rPr lang="en-US" dirty="0"/>
              <a:t> to MBARI’s tracking portal</a:t>
            </a:r>
          </a:p>
          <a:p>
            <a:pPr marL="285750" indent="-285750">
              <a:buFont typeface="Arial" panose="020B0604020202020204" pitchFamily="34" charset="0"/>
              <a:buChar char="•"/>
            </a:pPr>
            <a:r>
              <a:rPr lang="en-US" dirty="0"/>
              <a:t>Having 2 independent </a:t>
            </a:r>
            <a:r>
              <a:rPr lang="en-US" i="1" dirty="0"/>
              <a:t>Dash</a:t>
            </a:r>
            <a:r>
              <a:rPr lang="en-US" dirty="0"/>
              <a:t> setups allows for secure backup in case of technical difficulties inside WHOI or MBARI or for any reason operational control needs to be shifted from one institution to the next.  </a:t>
            </a:r>
          </a:p>
        </p:txBody>
      </p:sp>
      <p:pic>
        <p:nvPicPr>
          <p:cNvPr id="3" name="Picture 2">
            <a:extLst>
              <a:ext uri="{FF2B5EF4-FFF2-40B4-BE49-F238E27FC236}">
                <a16:creationId xmlns:a16="http://schemas.microsoft.com/office/drawing/2014/main" id="{AC6EA419-6624-49B1-961A-DA6D29FCA85B}"/>
              </a:ext>
            </a:extLst>
          </p:cNvPr>
          <p:cNvPicPr>
            <a:picLocks noChangeAspect="1"/>
          </p:cNvPicPr>
          <p:nvPr/>
        </p:nvPicPr>
        <p:blipFill>
          <a:blip r:embed="rId2"/>
          <a:stretch>
            <a:fillRect/>
          </a:stretch>
        </p:blipFill>
        <p:spPr>
          <a:xfrm>
            <a:off x="197426" y="2460235"/>
            <a:ext cx="5320145" cy="4094764"/>
          </a:xfrm>
          <a:prstGeom prst="rect">
            <a:avLst/>
          </a:prstGeom>
        </p:spPr>
      </p:pic>
      <p:pic>
        <p:nvPicPr>
          <p:cNvPr id="4" name="Picture 3">
            <a:extLst>
              <a:ext uri="{FF2B5EF4-FFF2-40B4-BE49-F238E27FC236}">
                <a16:creationId xmlns:a16="http://schemas.microsoft.com/office/drawing/2014/main" id="{25CC9A00-4858-492A-917D-656BA0A99867}"/>
              </a:ext>
            </a:extLst>
          </p:cNvPr>
          <p:cNvPicPr>
            <a:picLocks noChangeAspect="1"/>
          </p:cNvPicPr>
          <p:nvPr/>
        </p:nvPicPr>
        <p:blipFill>
          <a:blip r:embed="rId3"/>
          <a:stretch>
            <a:fillRect/>
          </a:stretch>
        </p:blipFill>
        <p:spPr>
          <a:xfrm>
            <a:off x="6480870" y="2508956"/>
            <a:ext cx="4450879" cy="3025996"/>
          </a:xfrm>
          <a:prstGeom prst="rect">
            <a:avLst/>
          </a:prstGeom>
        </p:spPr>
      </p:pic>
      <p:sp>
        <p:nvSpPr>
          <p:cNvPr id="5" name="Rectangle 4">
            <a:extLst>
              <a:ext uri="{FF2B5EF4-FFF2-40B4-BE49-F238E27FC236}">
                <a16:creationId xmlns:a16="http://schemas.microsoft.com/office/drawing/2014/main" id="{574E42B3-446B-4210-AB96-A12563A7ABC5}"/>
              </a:ext>
            </a:extLst>
          </p:cNvPr>
          <p:cNvSpPr/>
          <p:nvPr/>
        </p:nvSpPr>
        <p:spPr>
          <a:xfrm>
            <a:off x="6256495" y="487667"/>
            <a:ext cx="4675254" cy="369332"/>
          </a:xfrm>
          <a:prstGeom prst="rect">
            <a:avLst/>
          </a:prstGeom>
        </p:spPr>
        <p:txBody>
          <a:bodyPr wrap="none">
            <a:spAutoFit/>
          </a:bodyPr>
          <a:lstStyle/>
          <a:p>
            <a:r>
              <a:rPr lang="en-US" dirty="0">
                <a:hlinkClick r:id="rId4"/>
              </a:rPr>
              <a:t>https://lrauv.whoi.edu/dash3/#/-/whoidhs;Map</a:t>
            </a:r>
            <a:endParaRPr lang="en-US" dirty="0"/>
          </a:p>
        </p:txBody>
      </p:sp>
      <p:sp>
        <p:nvSpPr>
          <p:cNvPr id="6" name="Rectangle 5">
            <a:extLst>
              <a:ext uri="{FF2B5EF4-FFF2-40B4-BE49-F238E27FC236}">
                <a16:creationId xmlns:a16="http://schemas.microsoft.com/office/drawing/2014/main" id="{82F71032-44EF-4EE1-AD9B-1EAD7A319468}"/>
              </a:ext>
            </a:extLst>
          </p:cNvPr>
          <p:cNvSpPr/>
          <p:nvPr/>
        </p:nvSpPr>
        <p:spPr>
          <a:xfrm>
            <a:off x="408544" y="487667"/>
            <a:ext cx="5109027" cy="369332"/>
          </a:xfrm>
          <a:prstGeom prst="rect">
            <a:avLst/>
          </a:prstGeom>
        </p:spPr>
        <p:txBody>
          <a:bodyPr wrap="none">
            <a:spAutoFit/>
          </a:bodyPr>
          <a:lstStyle/>
          <a:p>
            <a:r>
              <a:rPr lang="en-US" dirty="0">
                <a:hlinkClick r:id="rId5"/>
              </a:rPr>
              <a:t>https://okeanids.mbari.org/dash3/#/-/whoidhs;Map</a:t>
            </a:r>
            <a:endParaRPr lang="en-US" dirty="0"/>
          </a:p>
        </p:txBody>
      </p:sp>
      <p:sp>
        <p:nvSpPr>
          <p:cNvPr id="7" name="TextBox 6">
            <a:extLst>
              <a:ext uri="{FF2B5EF4-FFF2-40B4-BE49-F238E27FC236}">
                <a16:creationId xmlns:a16="http://schemas.microsoft.com/office/drawing/2014/main" id="{888B5785-9FD3-4017-A8CB-3F6B9BE20F27}"/>
              </a:ext>
            </a:extLst>
          </p:cNvPr>
          <p:cNvSpPr txBox="1"/>
          <p:nvPr/>
        </p:nvSpPr>
        <p:spPr>
          <a:xfrm>
            <a:off x="5799295" y="476068"/>
            <a:ext cx="914400" cy="369332"/>
          </a:xfrm>
          <a:prstGeom prst="rect">
            <a:avLst/>
          </a:prstGeom>
          <a:noFill/>
        </p:spPr>
        <p:txBody>
          <a:bodyPr wrap="square" rtlCol="0">
            <a:spAutoFit/>
          </a:bodyPr>
          <a:lstStyle/>
          <a:p>
            <a:r>
              <a:rPr lang="en-US" dirty="0"/>
              <a:t>OR</a:t>
            </a:r>
          </a:p>
        </p:txBody>
      </p:sp>
      <p:sp>
        <p:nvSpPr>
          <p:cNvPr id="8" name="TextBox 7">
            <a:extLst>
              <a:ext uri="{FF2B5EF4-FFF2-40B4-BE49-F238E27FC236}">
                <a16:creationId xmlns:a16="http://schemas.microsoft.com/office/drawing/2014/main" id="{35ACBCCA-1EBF-43ED-A587-028CC6F92BEA}"/>
              </a:ext>
            </a:extLst>
          </p:cNvPr>
          <p:cNvSpPr txBox="1"/>
          <p:nvPr/>
        </p:nvSpPr>
        <p:spPr>
          <a:xfrm>
            <a:off x="6989150" y="5752215"/>
            <a:ext cx="3434317" cy="923330"/>
          </a:xfrm>
          <a:prstGeom prst="rect">
            <a:avLst/>
          </a:prstGeom>
          <a:noFill/>
          <a:ln>
            <a:solidFill>
              <a:schemeClr val="accent1"/>
            </a:solidFill>
          </a:ln>
        </p:spPr>
        <p:txBody>
          <a:bodyPr wrap="square" rtlCol="0">
            <a:spAutoFit/>
          </a:bodyPr>
          <a:lstStyle/>
          <a:p>
            <a:r>
              <a:rPr lang="en-US" dirty="0"/>
              <a:t>Typically operators use an </a:t>
            </a:r>
            <a:r>
              <a:rPr lang="en-US" dirty="0" err="1"/>
              <a:t>Ipad</a:t>
            </a:r>
            <a:r>
              <a:rPr lang="en-US" dirty="0"/>
              <a:t> to run the vehicle, but cell phone, etc. also work</a:t>
            </a:r>
          </a:p>
        </p:txBody>
      </p:sp>
      <p:sp>
        <p:nvSpPr>
          <p:cNvPr id="9" name="Rectangle 8">
            <a:extLst>
              <a:ext uri="{FF2B5EF4-FFF2-40B4-BE49-F238E27FC236}">
                <a16:creationId xmlns:a16="http://schemas.microsoft.com/office/drawing/2014/main" id="{4632A817-916D-4786-AD60-55664388D227}"/>
              </a:ext>
            </a:extLst>
          </p:cNvPr>
          <p:cNvSpPr/>
          <p:nvPr/>
        </p:nvSpPr>
        <p:spPr>
          <a:xfrm>
            <a:off x="255856"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211502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A887A2-1149-4641-AF46-69E8E1EB8BBA}"/>
              </a:ext>
            </a:extLst>
          </p:cNvPr>
          <p:cNvSpPr/>
          <p:nvPr/>
        </p:nvSpPr>
        <p:spPr>
          <a:xfrm>
            <a:off x="2153670" y="2387777"/>
            <a:ext cx="7766357" cy="1323439"/>
          </a:xfrm>
          <a:prstGeom prst="rect">
            <a:avLst/>
          </a:prstGeom>
        </p:spPr>
        <p:txBody>
          <a:bodyPr wrap="none">
            <a:spAutoFit/>
          </a:bodyPr>
          <a:lstStyle/>
          <a:p>
            <a:r>
              <a:rPr lang="en-US" sz="4000" i="1" dirty="0">
                <a:latin typeface="Franklin Gothic Book" panose="020B0503020102020204" pitchFamily="34" charset="0"/>
              </a:rPr>
              <a:t>Current Year Schedule, Status and </a:t>
            </a:r>
          </a:p>
          <a:p>
            <a:r>
              <a:rPr lang="en-US" sz="4000" i="1" dirty="0">
                <a:latin typeface="Franklin Gothic Book" panose="020B0503020102020204" pitchFamily="34" charset="0"/>
              </a:rPr>
              <a:t>Accomplishments</a:t>
            </a:r>
            <a:endParaRPr lang="en-US" sz="4000" dirty="0">
              <a:latin typeface="Franklin Gothic Book" panose="020B0503020102020204" pitchFamily="34" charset="0"/>
            </a:endParaRPr>
          </a:p>
        </p:txBody>
      </p:sp>
      <p:sp>
        <p:nvSpPr>
          <p:cNvPr id="5" name="Rectangle 4">
            <a:extLst>
              <a:ext uri="{FF2B5EF4-FFF2-40B4-BE49-F238E27FC236}">
                <a16:creationId xmlns:a16="http://schemas.microsoft.com/office/drawing/2014/main" id="{DA293E43-AF92-403B-948A-7FF7B1FFCE36}"/>
              </a:ext>
            </a:extLst>
          </p:cNvPr>
          <p:cNvSpPr/>
          <p:nvPr/>
        </p:nvSpPr>
        <p:spPr>
          <a:xfrm>
            <a:off x="255856"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300118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a:t>
            </a:r>
            <a:r>
              <a:rPr lang="en-US" sz="3600" dirty="0">
                <a:solidFill>
                  <a:srgbClr val="FFFF00"/>
                </a:solidFill>
              </a:rPr>
              <a:t>LRAUV Key Milestones Achieved (1 of 4):</a:t>
            </a:r>
            <a:endParaRPr lang="en-US" sz="3600" dirty="0"/>
          </a:p>
        </p:txBody>
      </p:sp>
      <p:sp>
        <p:nvSpPr>
          <p:cNvPr id="3" name="Content Placeholder 2"/>
          <p:cNvSpPr>
            <a:spLocks noGrp="1"/>
          </p:cNvSpPr>
          <p:nvPr>
            <p:ph idx="4294967295"/>
          </p:nvPr>
        </p:nvSpPr>
        <p:spPr>
          <a:xfrm>
            <a:off x="529703" y="1152087"/>
            <a:ext cx="10889673" cy="4565272"/>
          </a:xfrm>
        </p:spPr>
        <p:txBody>
          <a:bodyPr>
            <a:normAutofit fontScale="25000" lnSpcReduction="20000"/>
          </a:bodyPr>
          <a:lstStyle/>
          <a:p>
            <a:pPr lvl="0"/>
            <a:r>
              <a:rPr lang="en-US" sz="7200" dirty="0">
                <a:latin typeface="+mn-lt"/>
              </a:rPr>
              <a:t>The team conducted a review of the LRAUV mechanical build and is currently  completing a review of electrical systems for updates and improvements with an emphasis on performance and cost savings.  The team reviewed design materials and acquisition of materials in accordance with revalidated LRAUV bill of materials. </a:t>
            </a:r>
          </a:p>
          <a:p>
            <a:pPr lvl="0"/>
            <a:endParaRPr lang="en-US" sz="7200" dirty="0">
              <a:latin typeface="+mn-lt"/>
            </a:endParaRPr>
          </a:p>
          <a:p>
            <a:r>
              <a:rPr lang="en-US" sz="7200" dirty="0">
                <a:latin typeface="+mn-lt"/>
              </a:rPr>
              <a:t> The team achieved successful underwater docking and undocking to a transponder and to the Arctic buoys.  </a:t>
            </a:r>
          </a:p>
          <a:p>
            <a:endParaRPr lang="en-US" sz="7200" dirty="0">
              <a:latin typeface="+mn-lt"/>
            </a:endParaRPr>
          </a:p>
          <a:p>
            <a:pPr lvl="0"/>
            <a:r>
              <a:rPr lang="en-US" sz="7200" dirty="0">
                <a:latin typeface="+mn-lt"/>
              </a:rPr>
              <a:t>The team developed an add on- second dock capability (open-water testing pending) (WHOI/MBARI)</a:t>
            </a:r>
          </a:p>
          <a:p>
            <a:pPr lvl="0"/>
            <a:endParaRPr lang="en-US" sz="7200" dirty="0">
              <a:latin typeface="+mn-lt"/>
            </a:endParaRPr>
          </a:p>
          <a:p>
            <a:pPr lvl="0"/>
            <a:r>
              <a:rPr lang="en-US" sz="7200" dirty="0">
                <a:latin typeface="+mn-lt"/>
              </a:rPr>
              <a:t>The team conducted a rapid response oil exercise/expedition at Santa Barbara Seeps in conjunction with the USCG, NOAA and EPA (August, 2019)</a:t>
            </a:r>
          </a:p>
          <a:p>
            <a:pPr lvl="0"/>
            <a:endParaRPr lang="en-US" sz="7200" dirty="0">
              <a:latin typeface="+mn-lt"/>
            </a:endParaRPr>
          </a:p>
          <a:p>
            <a:pPr lvl="0"/>
            <a:r>
              <a:rPr lang="en-US" sz="7200" dirty="0">
                <a:latin typeface="+mn-lt"/>
              </a:rPr>
              <a:t>We evaluated docking statistics and we built HF-LF conversion kits and modified all three buoys for optimal docking and have a kit to change buoys frequencies between high and low depending on mission objectives</a:t>
            </a:r>
          </a:p>
          <a:p>
            <a:pPr lvl="0"/>
            <a:endParaRPr lang="en-US" sz="7200" dirty="0">
              <a:latin typeface="+mn-lt"/>
            </a:endParaRPr>
          </a:p>
          <a:p>
            <a:pPr lvl="0"/>
            <a:r>
              <a:rPr lang="en-US" sz="7200" dirty="0">
                <a:latin typeface="+mn-lt"/>
              </a:rPr>
              <a:t>MBARI performed offshore testing of vehicle docking and under-ice behaviors; and shipped Polaris Jan 25 2020 to WHOI</a:t>
            </a:r>
          </a:p>
          <a:p>
            <a:pPr lvl="0"/>
            <a:endParaRPr lang="en-US" sz="7200" dirty="0">
              <a:latin typeface="+mn-lt"/>
            </a:endParaRPr>
          </a:p>
          <a:p>
            <a:pPr lvl="0"/>
            <a:r>
              <a:rPr lang="en-US" sz="7200" dirty="0">
                <a:latin typeface="+mn-lt"/>
              </a:rPr>
              <a:t>Conducted training and open-water testing, remote simulation of under-ice operations in Woods Hole</a:t>
            </a:r>
          </a:p>
          <a:p>
            <a:pPr lvl="0"/>
            <a:endParaRPr lang="en-US" sz="7200" dirty="0">
              <a:latin typeface="+mn-lt"/>
            </a:endParaRPr>
          </a:p>
          <a:p>
            <a:pPr lvl="0"/>
            <a:r>
              <a:rPr lang="en-US" sz="7200" dirty="0">
                <a:latin typeface="+mn-lt"/>
              </a:rPr>
              <a:t>Developed firmware for buoys for subsurface capabilities (USBL, ACOMMS) </a:t>
            </a:r>
          </a:p>
          <a:p>
            <a:pPr marL="914400" lvl="2" indent="0">
              <a:buNone/>
            </a:pPr>
            <a:endParaRPr lang="en-US" sz="6400" dirty="0">
              <a:solidFill>
                <a:srgbClr val="00B0F0"/>
              </a:solidFill>
            </a:endParaRPr>
          </a:p>
          <a:p>
            <a:pPr lvl="3"/>
            <a:endParaRPr lang="en-US" dirty="0">
              <a:solidFill>
                <a:srgbClr val="00B050"/>
              </a:solidFill>
            </a:endParaRPr>
          </a:p>
        </p:txBody>
      </p:sp>
      <p:sp>
        <p:nvSpPr>
          <p:cNvPr id="6" name="Rectangle 5">
            <a:extLst>
              <a:ext uri="{FF2B5EF4-FFF2-40B4-BE49-F238E27FC236}">
                <a16:creationId xmlns:a16="http://schemas.microsoft.com/office/drawing/2014/main" id="{FD6D16E5-A580-44CD-B42A-3936F7DE69AE}"/>
              </a:ext>
            </a:extLst>
          </p:cNvPr>
          <p:cNvSpPr/>
          <p:nvPr/>
        </p:nvSpPr>
        <p:spPr>
          <a:xfrm>
            <a:off x="255856"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542775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4DD754-1784-44A9-9269-E53DA76E8806}"/>
              </a:ext>
            </a:extLst>
          </p:cNvPr>
          <p:cNvSpPr/>
          <p:nvPr/>
        </p:nvSpPr>
        <p:spPr>
          <a:xfrm>
            <a:off x="844062" y="781314"/>
            <a:ext cx="10256894" cy="4770537"/>
          </a:xfrm>
          <a:prstGeom prst="rect">
            <a:avLst/>
          </a:prstGeom>
        </p:spPr>
        <p:txBody>
          <a:bodyPr wrap="square">
            <a:spAutoFit/>
          </a:bodyPr>
          <a:lstStyle/>
          <a:p>
            <a:pPr marL="285750" lvl="0" indent="-285750">
              <a:buFont typeface="Arial" panose="020B0604020202020204" pitchFamily="34" charset="0"/>
              <a:buChar char="•"/>
            </a:pPr>
            <a:r>
              <a:rPr lang="en-US" dirty="0">
                <a:latin typeface="Franklin Gothic Book" panose="020B0503020102020204" pitchFamily="34" charset="0"/>
              </a:rPr>
              <a:t>Conducted further evaluation COTS sensor packages (split beam, multibeam, methane, optics); (WHOI, ongoing) Purchased new sensors</a:t>
            </a:r>
          </a:p>
          <a:p>
            <a:pPr marL="285750" lvl="0" indent="-285750">
              <a:buFont typeface="Arial" panose="020B0604020202020204" pitchFamily="34" charset="0"/>
              <a:buChar char="•"/>
            </a:pPr>
            <a:endParaRPr lang="en-US" sz="1600" dirty="0">
              <a:latin typeface="Franklin Gothic Book" panose="020B0503020102020204" pitchFamily="34" charset="0"/>
            </a:endParaRPr>
          </a:p>
          <a:p>
            <a:pPr marL="285750" lvl="0" indent="-285750">
              <a:buFont typeface="Arial" panose="020B0604020202020204" pitchFamily="34" charset="0"/>
              <a:buChar char="•"/>
            </a:pPr>
            <a:r>
              <a:rPr lang="en-US" dirty="0">
                <a:latin typeface="Franklin Gothic Book" panose="020B0503020102020204" pitchFamily="34" charset="0"/>
              </a:rPr>
              <a:t>Developed PDM tools and procedures for LRAUV Build-2 using Vault and WHOI Roundabout.  Released all mechanical drawings except those identified to be candidates for low cost manufacturing</a:t>
            </a:r>
          </a:p>
          <a:p>
            <a:pPr marL="285750" lvl="0" indent="-285750">
              <a:buFont typeface="Arial" panose="020B0604020202020204" pitchFamily="34" charset="0"/>
              <a:buChar char="•"/>
            </a:pPr>
            <a:endParaRPr lang="en-US" dirty="0">
              <a:latin typeface="Franklin Gothic Book" panose="020B0503020102020204" pitchFamily="34" charset="0"/>
            </a:endParaRPr>
          </a:p>
          <a:p>
            <a:pPr marL="285750" lvl="0" indent="-285750">
              <a:buFont typeface="Arial" panose="020B0604020202020204" pitchFamily="34" charset="0"/>
              <a:buChar char="•"/>
            </a:pPr>
            <a:r>
              <a:rPr lang="en-US" dirty="0">
                <a:latin typeface="Franklin Gothic Book" panose="020B0503020102020204" pitchFamily="34" charset="0"/>
              </a:rPr>
              <a:t>Evaluated end of life parts and LRAUV system for improvements and manufacturing.  Internal battery charger system will be redesigned to be more efficient and will also increase battery capacity.</a:t>
            </a:r>
          </a:p>
          <a:p>
            <a:pPr marL="285750" lvl="0" indent="-285750">
              <a:buFont typeface="Arial" panose="020B0604020202020204" pitchFamily="34" charset="0"/>
              <a:buChar char="•"/>
            </a:pPr>
            <a:endParaRPr lang="en-US" dirty="0">
              <a:solidFill>
                <a:srgbClr val="F8F8F8"/>
              </a:solidFill>
              <a:latin typeface="Franklin Gothic Book" panose="020B0503020102020204" pitchFamily="34" charset="0"/>
            </a:endParaRPr>
          </a:p>
          <a:p>
            <a:pPr marL="285750" lvl="0" indent="-285750">
              <a:buFont typeface="Arial" panose="020B0604020202020204" pitchFamily="34" charset="0"/>
              <a:buChar char="•"/>
            </a:pPr>
            <a:r>
              <a:rPr lang="en-US" dirty="0">
                <a:solidFill>
                  <a:srgbClr val="F8F8F8"/>
                </a:solidFill>
                <a:latin typeface="Franklin Gothic Book" panose="020B0503020102020204" pitchFamily="34" charset="0"/>
              </a:rPr>
              <a:t>Transition meeting with RDC, MBARI, ADAC leadership (CMR Annual Meeting, Woods Hole, September 24-25 2019)</a:t>
            </a:r>
          </a:p>
          <a:p>
            <a:pPr marL="285750" lvl="0" indent="-285750">
              <a:buFont typeface="Arial" panose="020B0604020202020204" pitchFamily="34" charset="0"/>
              <a:buChar char="•"/>
            </a:pPr>
            <a:endParaRPr lang="en-US" dirty="0">
              <a:latin typeface="Franklin Gothic Book" panose="020B0503020102020204" pitchFamily="34" charset="0"/>
            </a:endParaRPr>
          </a:p>
          <a:p>
            <a:pPr marL="285750" lvl="0" indent="-285750">
              <a:buFont typeface="Arial" panose="020B0604020202020204" pitchFamily="34" charset="0"/>
              <a:buChar char="•"/>
            </a:pPr>
            <a:r>
              <a:rPr lang="en-US" dirty="0">
                <a:latin typeface="Franklin Gothic Book" panose="020B0503020102020204" pitchFamily="34" charset="0"/>
              </a:rPr>
              <a:t>Planned logistics for and conducted New England under-ice test in a frozen lake in Maine conducted between 6-12 Feb 2020- First ever under-ice dynamic docking of an AUV!</a:t>
            </a:r>
          </a:p>
          <a:p>
            <a:pPr marL="285750" lvl="0" indent="-285750">
              <a:buFont typeface="Arial" panose="020B0604020202020204" pitchFamily="34" charset="0"/>
              <a:buChar char="•"/>
            </a:pP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Presented work at Oceans 2020, February 2020, San Diego</a:t>
            </a:r>
          </a:p>
          <a:p>
            <a:pPr lvl="0"/>
            <a:endParaRPr lang="en-US" dirty="0">
              <a:latin typeface="Franklin Gothic Book" panose="020B0503020102020204" pitchFamily="34" charset="0"/>
            </a:endParaRPr>
          </a:p>
        </p:txBody>
      </p:sp>
      <p:sp>
        <p:nvSpPr>
          <p:cNvPr id="4" name="Rectangle 3">
            <a:extLst>
              <a:ext uri="{FF2B5EF4-FFF2-40B4-BE49-F238E27FC236}">
                <a16:creationId xmlns:a16="http://schemas.microsoft.com/office/drawing/2014/main" id="{5B128AEF-D6BF-423A-B116-27925D33110B}"/>
              </a:ext>
            </a:extLst>
          </p:cNvPr>
          <p:cNvSpPr/>
          <p:nvPr/>
        </p:nvSpPr>
        <p:spPr>
          <a:xfrm>
            <a:off x="5004956" y="5288339"/>
            <a:ext cx="6096000" cy="1200329"/>
          </a:xfrm>
          <a:prstGeom prst="rect">
            <a:avLst/>
          </a:prstGeom>
        </p:spPr>
        <p:txBody>
          <a:bodyPr>
            <a:spAutoFit/>
          </a:bodyPr>
          <a:lstStyle/>
          <a:p>
            <a:pPr marL="285750" lvl="0" indent="-285750">
              <a:buFont typeface="Arial" panose="020B0604020202020204" pitchFamily="34" charset="0"/>
              <a:buChar char="•"/>
            </a:pPr>
            <a:r>
              <a:rPr lang="en-US" dirty="0">
                <a:latin typeface="Franklin Gothic Book" panose="020B0503020102020204" pitchFamily="34" charset="0"/>
              </a:rPr>
              <a:t>Planned logistics for under-ice testing of Polaris in Lake Superior in late March (dates pending at 20 march- 3 Apr) hosted by the Great Lakes Research Center </a:t>
            </a:r>
            <a:r>
              <a:rPr lang="en-US" dirty="0">
                <a:solidFill>
                  <a:srgbClr val="FFFF00"/>
                </a:solidFill>
                <a:latin typeface="Franklin Gothic Book" panose="020B0503020102020204" pitchFamily="34" charset="0"/>
              </a:rPr>
              <a:t>Postponed until 2021</a:t>
            </a:r>
            <a:endParaRPr lang="en-US" dirty="0">
              <a:latin typeface="Franklin Gothic Book" panose="020B0503020102020204" pitchFamily="34" charset="0"/>
            </a:endParaRPr>
          </a:p>
        </p:txBody>
      </p:sp>
      <p:sp>
        <p:nvSpPr>
          <p:cNvPr id="5" name="Rectangle 4">
            <a:extLst>
              <a:ext uri="{FF2B5EF4-FFF2-40B4-BE49-F238E27FC236}">
                <a16:creationId xmlns:a16="http://schemas.microsoft.com/office/drawing/2014/main" id="{B44BDC55-E645-422C-B00A-AF6BE6FA53BE}"/>
              </a:ext>
            </a:extLst>
          </p:cNvPr>
          <p:cNvSpPr/>
          <p:nvPr/>
        </p:nvSpPr>
        <p:spPr>
          <a:xfrm>
            <a:off x="584462" y="411982"/>
            <a:ext cx="6455742" cy="461665"/>
          </a:xfrm>
          <a:prstGeom prst="rect">
            <a:avLst/>
          </a:prstGeom>
        </p:spPr>
        <p:txBody>
          <a:bodyPr wrap="none">
            <a:spAutoFit/>
          </a:bodyPr>
          <a:lstStyle/>
          <a:p>
            <a:r>
              <a:rPr lang="en-US" sz="2400" dirty="0">
                <a:latin typeface="Franklin Gothic Book" panose="020B0503020102020204" pitchFamily="34" charset="0"/>
              </a:rPr>
              <a:t>Project </a:t>
            </a:r>
            <a:r>
              <a:rPr lang="en-US" sz="2400" dirty="0">
                <a:solidFill>
                  <a:srgbClr val="FFFF00"/>
                </a:solidFill>
                <a:latin typeface="Franklin Gothic Book" panose="020B0503020102020204" pitchFamily="34" charset="0"/>
              </a:rPr>
              <a:t>LRAUV Key Milestones Achieved  (2 of 4):</a:t>
            </a:r>
            <a:endParaRPr lang="en-US" sz="2400" dirty="0">
              <a:latin typeface="Franklin Gothic Book" panose="020B0503020102020204" pitchFamily="34" charset="0"/>
            </a:endParaRPr>
          </a:p>
        </p:txBody>
      </p:sp>
      <p:sp>
        <p:nvSpPr>
          <p:cNvPr id="6" name="Rectangle 5">
            <a:extLst>
              <a:ext uri="{FF2B5EF4-FFF2-40B4-BE49-F238E27FC236}">
                <a16:creationId xmlns:a16="http://schemas.microsoft.com/office/drawing/2014/main" id="{A7971067-7CE2-4ADD-A5F7-DDCB62CC66E1}"/>
              </a:ext>
            </a:extLst>
          </p:cNvPr>
          <p:cNvSpPr/>
          <p:nvPr/>
        </p:nvSpPr>
        <p:spPr>
          <a:xfrm>
            <a:off x="369320"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84584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6E3458-C228-4699-9460-1F36F9504FCF}"/>
              </a:ext>
            </a:extLst>
          </p:cNvPr>
          <p:cNvSpPr/>
          <p:nvPr/>
        </p:nvSpPr>
        <p:spPr>
          <a:xfrm>
            <a:off x="832467" y="935963"/>
            <a:ext cx="8468591" cy="4801314"/>
          </a:xfrm>
          <a:prstGeom prst="rect">
            <a:avLst/>
          </a:prstGeom>
        </p:spPr>
        <p:txBody>
          <a:bodyPr wrap="square">
            <a:spAutoFit/>
          </a:bodyPr>
          <a:lstStyle/>
          <a:p>
            <a:pPr marL="285750" lvl="0" indent="-285750">
              <a:buFont typeface="Arial" panose="020B0604020202020204" pitchFamily="34" charset="0"/>
              <a:buChar char="•"/>
            </a:pPr>
            <a:r>
              <a:rPr lang="en-US" dirty="0"/>
              <a:t>Developed WHOI operational DASH for operating LRAUV from inside WHOI </a:t>
            </a:r>
            <a:r>
              <a:rPr lang="en-US" u="sng" dirty="0">
                <a:hlinkClick r:id="rId2"/>
              </a:rPr>
              <a:t>https://lrauv.whoi.edu/</a:t>
            </a:r>
            <a:endParaRPr lang="en-US" u="sng" dirty="0"/>
          </a:p>
          <a:p>
            <a:pPr marL="285750" lvl="0" indent="-285750">
              <a:buFont typeface="Arial" panose="020B0604020202020204" pitchFamily="34" charset="0"/>
              <a:buChar char="•"/>
            </a:pPr>
            <a:endParaRPr lang="en-US" u="sng" dirty="0"/>
          </a:p>
          <a:p>
            <a:pPr marL="285750" indent="-285750">
              <a:buFont typeface="Arial" panose="020B0604020202020204" pitchFamily="34" charset="0"/>
              <a:buChar char="•"/>
            </a:pPr>
            <a:r>
              <a:rPr lang="en-US" dirty="0">
                <a:solidFill>
                  <a:srgbClr val="F8F8F8"/>
                </a:solidFill>
              </a:rPr>
              <a:t>21 assemblies were reviewed per low-cost evaluation, i.e. decision to 3D print, etc.</a:t>
            </a:r>
          </a:p>
          <a:p>
            <a:pPr marL="285750" indent="-285750">
              <a:buFont typeface="Arial" panose="020B0604020202020204" pitchFamily="34" charset="0"/>
              <a:buChar char="•"/>
            </a:pPr>
            <a:endParaRPr lang="en-US" dirty="0">
              <a:solidFill>
                <a:srgbClr val="F8F8F8"/>
              </a:solidFill>
            </a:endParaRPr>
          </a:p>
          <a:p>
            <a:pPr marL="285750" indent="-285750">
              <a:buFont typeface="Arial" panose="020B0604020202020204" pitchFamily="34" charset="0"/>
              <a:buChar char="•"/>
            </a:pPr>
            <a:r>
              <a:rPr lang="en-US" dirty="0"/>
              <a:t>Participated in a Tabletop exercise in North Slope (27 Feb – 3 March)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Planning (to include joint planning for an Arctic region testing regime for summer 2020).  </a:t>
            </a:r>
            <a:r>
              <a:rPr lang="en-US" dirty="0">
                <a:solidFill>
                  <a:srgbClr val="FFFF00"/>
                </a:solidFill>
              </a:rPr>
              <a:t>Now postponed</a:t>
            </a:r>
          </a:p>
          <a:p>
            <a:pPr marL="285750" indent="-285750">
              <a:buFont typeface="Arial" panose="020B0604020202020204" pitchFamily="34" charset="0"/>
              <a:buChar char="•"/>
            </a:pPr>
            <a:endParaRPr lang="en-US" dirty="0">
              <a:solidFill>
                <a:srgbClr val="FFFF00"/>
              </a:solidFill>
            </a:endParaRPr>
          </a:p>
          <a:p>
            <a:pPr marL="285750" indent="-285750">
              <a:buFont typeface="Arial" panose="020B0604020202020204" pitchFamily="34" charset="0"/>
              <a:buChar char="•"/>
            </a:pPr>
            <a:r>
              <a:rPr lang="en-US" dirty="0">
                <a:solidFill>
                  <a:srgbClr val="F8F8F8"/>
                </a:solidFill>
              </a:rPr>
              <a:t>Sonar payload evaluation and nose design and Payload nose config changes (June 30, 2020)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Develop LBL and test in Buzzards Bay, June 2020</a:t>
            </a:r>
          </a:p>
          <a:p>
            <a:pPr marL="285750" indent="-285750">
              <a:buFont typeface="Arial" panose="020B0604020202020204" pitchFamily="34" charset="0"/>
              <a:buChar char="•"/>
            </a:pPr>
            <a:endParaRPr lang="en-US" dirty="0">
              <a:solidFill>
                <a:srgbClr val="F8F8F8"/>
              </a:solidFill>
            </a:endParaRPr>
          </a:p>
          <a:p>
            <a:pPr marL="285750" indent="-285750">
              <a:buFont typeface="Arial" panose="020B0604020202020204" pitchFamily="34" charset="0"/>
              <a:buChar char="•"/>
            </a:pPr>
            <a:endParaRPr lang="en-US" dirty="0">
              <a:solidFill>
                <a:srgbClr val="F8F8F8"/>
              </a:solidFill>
            </a:endParaRPr>
          </a:p>
          <a:p>
            <a:pPr marL="285750" lvl="0" indent="-285750">
              <a:buFont typeface="Arial" panose="020B0604020202020204" pitchFamily="34" charset="0"/>
              <a:buChar char="•"/>
            </a:pPr>
            <a:endParaRPr lang="en-US" dirty="0"/>
          </a:p>
        </p:txBody>
      </p:sp>
      <p:sp>
        <p:nvSpPr>
          <p:cNvPr id="3" name="Rectangle 2">
            <a:extLst>
              <a:ext uri="{FF2B5EF4-FFF2-40B4-BE49-F238E27FC236}">
                <a16:creationId xmlns:a16="http://schemas.microsoft.com/office/drawing/2014/main" id="{5C301461-9A52-4F36-BB30-45561C7C3191}"/>
              </a:ext>
            </a:extLst>
          </p:cNvPr>
          <p:cNvSpPr/>
          <p:nvPr/>
        </p:nvSpPr>
        <p:spPr>
          <a:xfrm>
            <a:off x="599193" y="442127"/>
            <a:ext cx="6259086" cy="461665"/>
          </a:xfrm>
          <a:prstGeom prst="rect">
            <a:avLst/>
          </a:prstGeom>
        </p:spPr>
        <p:txBody>
          <a:bodyPr wrap="none">
            <a:spAutoFit/>
          </a:bodyPr>
          <a:lstStyle/>
          <a:p>
            <a:r>
              <a:rPr lang="en-US" sz="2400" dirty="0"/>
              <a:t>Project </a:t>
            </a:r>
            <a:r>
              <a:rPr lang="en-US" sz="2400" dirty="0">
                <a:solidFill>
                  <a:srgbClr val="FFFF00"/>
                </a:solidFill>
              </a:rPr>
              <a:t>LRAUV Key Milestones Achieved  (3 of 4):</a:t>
            </a:r>
            <a:endParaRPr lang="en-US" sz="2400" dirty="0"/>
          </a:p>
        </p:txBody>
      </p:sp>
      <p:sp>
        <p:nvSpPr>
          <p:cNvPr id="4" name="Rectangle 3">
            <a:extLst>
              <a:ext uri="{FF2B5EF4-FFF2-40B4-BE49-F238E27FC236}">
                <a16:creationId xmlns:a16="http://schemas.microsoft.com/office/drawing/2014/main" id="{EBE58998-E0F9-46AE-9F9C-0EB7C2B4C8B2}"/>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84743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4BF17A-1418-4D32-B7D6-E3167D84FDF5}"/>
              </a:ext>
            </a:extLst>
          </p:cNvPr>
          <p:cNvSpPr/>
          <p:nvPr/>
        </p:nvSpPr>
        <p:spPr>
          <a:xfrm>
            <a:off x="183066" y="839517"/>
            <a:ext cx="7329561" cy="5632311"/>
          </a:xfrm>
          <a:prstGeom prst="rect">
            <a:avLst/>
          </a:prstGeom>
        </p:spPr>
        <p:txBody>
          <a:bodyPr wrap="square">
            <a:spAutoFit/>
          </a:bodyPr>
          <a:lstStyle/>
          <a:p>
            <a:pPr marL="285750" indent="-285750">
              <a:buFont typeface="Arial" panose="020B0604020202020204" pitchFamily="34" charset="0"/>
              <a:buChar char="•"/>
            </a:pPr>
            <a:r>
              <a:rPr lang="en-US" dirty="0"/>
              <a:t>Holding Redesign reviews of LRAUV communications antenna, needs to be more rigid for under-ice operations (broke two)</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Developed new software behavior missions for docking, undocking, no surfacing, new sensor configurations, refinement of plume tracking for oil mapping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Develop LARS capabilities</a:t>
            </a:r>
          </a:p>
          <a:p>
            <a:pPr marL="742950" lvl="1" indent="-285750">
              <a:buFont typeface="Arial" panose="020B0604020202020204" pitchFamily="34" charset="0"/>
              <a:buChar char="•"/>
            </a:pPr>
            <a:r>
              <a:rPr lang="en-US" dirty="0"/>
              <a:t>Designed and will be implementing a davit on the WHOI R/V Hurricane</a:t>
            </a:r>
          </a:p>
          <a:p>
            <a:pPr marL="742950" lvl="1" indent="-285750">
              <a:buFont typeface="Arial" panose="020B0604020202020204" pitchFamily="34" charset="0"/>
              <a:buChar char="•"/>
            </a:pPr>
            <a:r>
              <a:rPr lang="en-US" dirty="0"/>
              <a:t>Vehicle can be picked from the nose or with a center bail when installed</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Developed Arctic buoy moorings for open ocean operations</a:t>
            </a:r>
          </a:p>
          <a:p>
            <a:pPr marL="285750" indent="-285750">
              <a:buFont typeface="Arial" panose="020B0604020202020204" pitchFamily="34" charset="0"/>
              <a:buChar char="•"/>
            </a:pPr>
            <a:endParaRPr lang="en-US" dirty="0"/>
          </a:p>
          <a:p>
            <a:pPr lvl="1"/>
            <a:endParaRPr lang="en-US" dirty="0">
              <a:solidFill>
                <a:srgbClr val="00B0F0"/>
              </a:solidFill>
            </a:endParaRPr>
          </a:p>
          <a:p>
            <a:pPr lvl="1"/>
            <a:endParaRPr lang="en-US" dirty="0">
              <a:solidFill>
                <a:srgbClr val="F8F8F8"/>
              </a:solidFill>
            </a:endParaRPr>
          </a:p>
          <a:p>
            <a:pPr marL="742950" lvl="1" indent="-285750">
              <a:buFont typeface="Arial" panose="020B0604020202020204" pitchFamily="34" charset="0"/>
              <a:buChar char="•"/>
            </a:pPr>
            <a:endParaRPr lang="en-US" dirty="0">
              <a:solidFill>
                <a:srgbClr val="F8F8F8"/>
              </a:solidFill>
            </a:endParaRPr>
          </a:p>
          <a:p>
            <a:pPr marL="742950" lvl="1" indent="-285750">
              <a:buFont typeface="Arial" panose="020B0604020202020204" pitchFamily="34" charset="0"/>
              <a:buChar char="•"/>
            </a:pPr>
            <a:endParaRPr lang="en-US" dirty="0">
              <a:solidFill>
                <a:srgbClr val="F8F8F8"/>
              </a:solidFill>
            </a:endParaRPr>
          </a:p>
          <a:p>
            <a:pPr marL="742950" lvl="1" indent="-285750">
              <a:buFont typeface="Arial" panose="020B0604020202020204" pitchFamily="34" charset="0"/>
              <a:buChar char="•"/>
            </a:pPr>
            <a:endParaRPr lang="en-US" dirty="0">
              <a:solidFill>
                <a:srgbClr val="F8F8F8"/>
              </a:solidFill>
            </a:endParaRPr>
          </a:p>
        </p:txBody>
      </p:sp>
      <p:sp>
        <p:nvSpPr>
          <p:cNvPr id="3" name="Rectangle 2">
            <a:extLst>
              <a:ext uri="{FF2B5EF4-FFF2-40B4-BE49-F238E27FC236}">
                <a16:creationId xmlns:a16="http://schemas.microsoft.com/office/drawing/2014/main" id="{27D08124-41F1-4ADD-B022-B55F26923901}"/>
              </a:ext>
            </a:extLst>
          </p:cNvPr>
          <p:cNvSpPr/>
          <p:nvPr/>
        </p:nvSpPr>
        <p:spPr>
          <a:xfrm>
            <a:off x="340182" y="410603"/>
            <a:ext cx="6455742" cy="461665"/>
          </a:xfrm>
          <a:prstGeom prst="rect">
            <a:avLst/>
          </a:prstGeom>
        </p:spPr>
        <p:txBody>
          <a:bodyPr wrap="none">
            <a:spAutoFit/>
          </a:bodyPr>
          <a:lstStyle/>
          <a:p>
            <a:r>
              <a:rPr lang="en-US" sz="2400" dirty="0">
                <a:latin typeface="Franklin Gothic Book" panose="020B0503020102020204" pitchFamily="34" charset="0"/>
              </a:rPr>
              <a:t>Project </a:t>
            </a:r>
            <a:r>
              <a:rPr lang="en-US" sz="2400" dirty="0">
                <a:solidFill>
                  <a:srgbClr val="FFFF00"/>
                </a:solidFill>
                <a:latin typeface="Franklin Gothic Book" panose="020B0503020102020204" pitchFamily="34" charset="0"/>
              </a:rPr>
              <a:t>LRAUV Key Milestones Achieved  (4 of 4):</a:t>
            </a:r>
            <a:endParaRPr lang="en-US" sz="2400" dirty="0">
              <a:latin typeface="Franklin Gothic Book" panose="020B0503020102020204" pitchFamily="34" charset="0"/>
            </a:endParaRPr>
          </a:p>
        </p:txBody>
      </p:sp>
      <p:pic>
        <p:nvPicPr>
          <p:cNvPr id="4" name="Picture 3">
            <a:extLst>
              <a:ext uri="{FF2B5EF4-FFF2-40B4-BE49-F238E27FC236}">
                <a16:creationId xmlns:a16="http://schemas.microsoft.com/office/drawing/2014/main" id="{5DB566D4-8CE6-4989-A71F-9A270517A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4483" y="948769"/>
            <a:ext cx="4271714" cy="5213040"/>
          </a:xfrm>
          <a:prstGeom prst="rect">
            <a:avLst/>
          </a:prstGeom>
        </p:spPr>
      </p:pic>
      <p:sp>
        <p:nvSpPr>
          <p:cNvPr id="5" name="Rectangle 4">
            <a:extLst>
              <a:ext uri="{FF2B5EF4-FFF2-40B4-BE49-F238E27FC236}">
                <a16:creationId xmlns:a16="http://schemas.microsoft.com/office/drawing/2014/main" id="{21589870-A039-427D-8150-FEFB83A93A97}"/>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965326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8F2A3D-9CFE-4BA0-98BA-8E452173EBE1}"/>
              </a:ext>
            </a:extLst>
          </p:cNvPr>
          <p:cNvSpPr/>
          <p:nvPr/>
        </p:nvSpPr>
        <p:spPr>
          <a:xfrm>
            <a:off x="1263885" y="707242"/>
            <a:ext cx="9227127" cy="4322209"/>
          </a:xfrm>
          <a:prstGeom prst="rect">
            <a:avLst/>
          </a:prstGeom>
        </p:spPr>
        <p:txBody>
          <a:bodyPr wrap="square">
            <a:spAutoFit/>
          </a:bodyPr>
          <a:lstStyle/>
          <a:p>
            <a:pPr>
              <a:spcAft>
                <a:spcPts val="800"/>
              </a:spcAft>
            </a:pPr>
            <a:r>
              <a:rPr lang="en-US" sz="2400" b="1" dirty="0">
                <a:latin typeface="Franklin Gothic Book" panose="020B0503020102020204" pitchFamily="34" charset="0"/>
                <a:ea typeface="Times New Roman" panose="02020603050405020304" pitchFamily="18" charset="0"/>
                <a:cs typeface="Arial" panose="020B0604020202020204" pitchFamily="34" charset="0"/>
              </a:rPr>
              <a:t>Key Milestones remaining:</a:t>
            </a:r>
            <a:endParaRPr lang="en-US" sz="2400" dirty="0">
              <a:latin typeface="Franklin Gothic Book" panose="020B0503020102020204" pitchFamily="34" charset="0"/>
              <a:ea typeface="Times New Roman" panose="02020603050405020304" pitchFamily="18" charset="0"/>
            </a:endParaRPr>
          </a:p>
          <a:p>
            <a:pPr marL="342900" marR="685800" lvl="0" indent="-342900">
              <a:lnSpc>
                <a:spcPct val="107000"/>
              </a:lnSpc>
              <a:spcBef>
                <a:spcPts val="805"/>
              </a:spcBef>
              <a:spcAft>
                <a:spcPts val="0"/>
              </a:spcAft>
              <a:buFont typeface="+mj-lt"/>
              <a:buAutoNum type="arabicPeriod"/>
              <a:tabLst>
                <a:tab pos="889000" algn="l"/>
              </a:tabLst>
            </a:pPr>
            <a:r>
              <a:rPr lang="en-US" sz="2000" dirty="0">
                <a:latin typeface="Franklin Gothic Book" panose="020B0503020102020204" pitchFamily="34" charset="0"/>
                <a:ea typeface="Calibri" panose="020F0502020204030204" pitchFamily="34" charset="0"/>
                <a:cs typeface="Times New Roman" panose="02020603050405020304" pitchFamily="18" charset="0"/>
              </a:rPr>
              <a:t>Project team will initiate subcomponent assembly and fabrication of LRAUV (to be concluded in Program Year 7). Project team will conclude approximately 50 percent of fabrication by</a:t>
            </a:r>
            <a:r>
              <a:rPr lang="en-US" sz="2000" spc="-165" dirty="0">
                <a:latin typeface="Franklin Gothic Book" panose="020B0503020102020204" pitchFamily="34" charset="0"/>
                <a:ea typeface="Calibri" panose="020F0502020204030204" pitchFamily="34" charset="0"/>
                <a:cs typeface="Times New Roman" panose="02020603050405020304" pitchFamily="18" charset="0"/>
              </a:rPr>
              <a:t> </a:t>
            </a:r>
            <a:r>
              <a:rPr lang="en-US" sz="2000" dirty="0">
                <a:latin typeface="Franklin Gothic Book" panose="020B0503020102020204" pitchFamily="34" charset="0"/>
                <a:ea typeface="Calibri" panose="020F0502020204030204" pitchFamily="34" charset="0"/>
                <a:cs typeface="Times New Roman" panose="02020603050405020304" pitchFamily="18" charset="0"/>
              </a:rPr>
              <a:t> 30 June.  </a:t>
            </a:r>
            <a:r>
              <a:rPr lang="en-US" sz="2000" dirty="0">
                <a:solidFill>
                  <a:srgbClr val="FFFF00"/>
                </a:solidFill>
                <a:latin typeface="Franklin Gothic Book" panose="020B0503020102020204" pitchFamily="34" charset="0"/>
                <a:ea typeface="Calibri" panose="020F0502020204030204" pitchFamily="34" charset="0"/>
                <a:cs typeface="Times New Roman" panose="02020603050405020304" pitchFamily="18" charset="0"/>
              </a:rPr>
              <a:t>Delayed</a:t>
            </a:r>
          </a:p>
          <a:p>
            <a:pPr marL="342900" marR="0" lvl="0" indent="-342900">
              <a:spcBef>
                <a:spcPts val="0"/>
              </a:spcBef>
              <a:spcAft>
                <a:spcPts val="800"/>
              </a:spcAft>
              <a:buFont typeface="+mj-lt"/>
              <a:buAutoNum type="arabicPeriod"/>
            </a:pPr>
            <a:r>
              <a:rPr lang="en-US" sz="2000" dirty="0">
                <a:latin typeface="Franklin Gothic Book" panose="020B0503020102020204" pitchFamily="34" charset="0"/>
                <a:ea typeface="Times New Roman" panose="02020603050405020304" pitchFamily="18" charset="0"/>
                <a:cs typeface="Arial" panose="020B0604020202020204" pitchFamily="34" charset="0"/>
              </a:rPr>
              <a:t>Complete testing of long-base-line navigation for LRAUV to be able to map the seafloor with sonar/cameras (June 30, 2020)</a:t>
            </a:r>
            <a:endParaRPr lang="en-US" sz="2000" dirty="0">
              <a:latin typeface="Franklin Gothic Book" panose="020B0503020102020204" pitchFamily="34" charset="0"/>
              <a:ea typeface="Times New Roman" panose="02020603050405020304" pitchFamily="18" charset="0"/>
            </a:endParaRPr>
          </a:p>
          <a:p>
            <a:pPr marL="342900" marR="0" lvl="0" indent="-342900">
              <a:spcBef>
                <a:spcPts val="0"/>
              </a:spcBef>
              <a:spcAft>
                <a:spcPts val="800"/>
              </a:spcAft>
              <a:buFont typeface="+mj-lt"/>
              <a:buAutoNum type="arabicPeriod"/>
            </a:pPr>
            <a:r>
              <a:rPr lang="en-US" sz="2000" dirty="0">
                <a:latin typeface="Franklin Gothic Book" panose="020B0503020102020204" pitchFamily="34" charset="0"/>
                <a:ea typeface="Times New Roman" panose="02020603050405020304" pitchFamily="18" charset="0"/>
                <a:cs typeface="Arial" panose="020B0604020202020204" pitchFamily="34" charset="0"/>
              </a:rPr>
              <a:t>Prepare for Barrow Summer Tests, </a:t>
            </a:r>
            <a:r>
              <a:rPr lang="en-US" sz="2000" dirty="0">
                <a:solidFill>
                  <a:srgbClr val="FFFF00"/>
                </a:solidFill>
                <a:latin typeface="Franklin Gothic Book" panose="020B0503020102020204" pitchFamily="34" charset="0"/>
                <a:ea typeface="Times New Roman" panose="02020603050405020304" pitchFamily="18" charset="0"/>
                <a:cs typeface="Arial" panose="020B0604020202020204" pitchFamily="34" charset="0"/>
              </a:rPr>
              <a:t>Paused</a:t>
            </a:r>
            <a:endParaRPr lang="en-US" sz="2000" dirty="0">
              <a:solidFill>
                <a:srgbClr val="FFFF00"/>
              </a:solidFill>
              <a:latin typeface="Franklin Gothic Book" panose="020B0503020102020204" pitchFamily="34" charset="0"/>
              <a:ea typeface="Times New Roman" panose="02020603050405020304" pitchFamily="18" charset="0"/>
            </a:endParaRPr>
          </a:p>
          <a:p>
            <a:pPr marL="342900" marR="0" lvl="0" indent="-342900">
              <a:spcBef>
                <a:spcPts val="0"/>
              </a:spcBef>
              <a:spcAft>
                <a:spcPts val="800"/>
              </a:spcAft>
              <a:buFont typeface="+mj-lt"/>
              <a:buAutoNum type="arabicPeriod"/>
            </a:pPr>
            <a:r>
              <a:rPr lang="en-US" sz="2000" dirty="0">
                <a:latin typeface="Franklin Gothic Book" panose="020B0503020102020204" pitchFamily="34" charset="0"/>
                <a:ea typeface="Times New Roman" panose="02020603050405020304" pitchFamily="18" charset="0"/>
                <a:cs typeface="Arial" panose="020B0604020202020204" pitchFamily="34" charset="0"/>
              </a:rPr>
              <a:t>Two more transition meetings remain with USCG RDC</a:t>
            </a:r>
            <a:endParaRPr lang="en-US" sz="2000" dirty="0">
              <a:latin typeface="Franklin Gothic Book" panose="020B0503020102020204" pitchFamily="34" charset="0"/>
              <a:ea typeface="Times New Roman" panose="02020603050405020304" pitchFamily="18" charset="0"/>
            </a:endParaRPr>
          </a:p>
          <a:p>
            <a:pPr marL="342900" marR="0" lvl="0" indent="-342900">
              <a:spcBef>
                <a:spcPts val="0"/>
              </a:spcBef>
              <a:spcAft>
                <a:spcPts val="800"/>
              </a:spcAft>
              <a:buFont typeface="+mj-lt"/>
              <a:buAutoNum type="arabicPeriod"/>
            </a:pPr>
            <a:r>
              <a:rPr lang="en-US" sz="2000" dirty="0">
                <a:latin typeface="Franklin Gothic Book" panose="020B0503020102020204" pitchFamily="34" charset="0"/>
                <a:ea typeface="Times New Roman" panose="02020603050405020304" pitchFamily="18" charset="0"/>
                <a:cs typeface="Arial" panose="020B0604020202020204" pitchFamily="34" charset="0"/>
              </a:rPr>
              <a:t>Prepare shipment to Barrow for Summer 2020 operations, </a:t>
            </a:r>
            <a:r>
              <a:rPr lang="en-US" sz="2000" dirty="0">
                <a:solidFill>
                  <a:srgbClr val="FFFF00"/>
                </a:solidFill>
                <a:latin typeface="Franklin Gothic Book" panose="020B0503020102020204" pitchFamily="34" charset="0"/>
                <a:ea typeface="Times New Roman" panose="02020603050405020304" pitchFamily="18" charset="0"/>
                <a:cs typeface="Arial" panose="020B0604020202020204" pitchFamily="34" charset="0"/>
              </a:rPr>
              <a:t>Postponed</a:t>
            </a:r>
            <a:endParaRPr lang="en-US" sz="2000" dirty="0">
              <a:solidFill>
                <a:srgbClr val="FFFF00"/>
              </a:solidFill>
              <a:latin typeface="Franklin Gothic Book" panose="020B0503020102020204" pitchFamily="34" charset="0"/>
              <a:ea typeface="Times New Roman" panose="02020603050405020304" pitchFamily="18" charset="0"/>
            </a:endParaRPr>
          </a:p>
          <a:p>
            <a:pPr marL="342900" marR="0" lvl="0" indent="-342900">
              <a:spcBef>
                <a:spcPts val="0"/>
              </a:spcBef>
              <a:spcAft>
                <a:spcPts val="800"/>
              </a:spcAft>
              <a:buFont typeface="+mj-lt"/>
              <a:buAutoNum type="arabicPeriod"/>
            </a:pPr>
            <a:r>
              <a:rPr lang="en-US" sz="2000" dirty="0">
                <a:latin typeface="Franklin Gothic Book" panose="020B0503020102020204" pitchFamily="34" charset="0"/>
                <a:ea typeface="Times New Roman" panose="02020603050405020304" pitchFamily="18" charset="0"/>
                <a:cs typeface="Arial" panose="020B0604020202020204" pitchFamily="34" charset="0"/>
              </a:rPr>
              <a:t>Procure sonar and integrate payload</a:t>
            </a:r>
          </a:p>
          <a:p>
            <a:pPr marL="800100" lvl="1" indent="-342900">
              <a:spcAft>
                <a:spcPts val="800"/>
              </a:spcAft>
              <a:buFont typeface="Arial" panose="020B0604020202020204" pitchFamily="34" charset="0"/>
              <a:buChar char="•"/>
            </a:pPr>
            <a:r>
              <a:rPr lang="en-US" sz="2000" dirty="0">
                <a:effectLst/>
                <a:latin typeface="Franklin Gothic Book" panose="020B0503020102020204" pitchFamily="34" charset="0"/>
                <a:ea typeface="Times New Roman" panose="02020603050405020304" pitchFamily="18" charset="0"/>
                <a:cs typeface="Arial" panose="020B0604020202020204" pitchFamily="34" charset="0"/>
              </a:rPr>
              <a:t>Designs evaluated for low power </a:t>
            </a:r>
            <a:r>
              <a:rPr lang="en-US" sz="2000" dirty="0" err="1">
                <a:effectLst/>
                <a:latin typeface="Franklin Gothic Book" panose="020B0503020102020204" pitchFamily="34" charset="0"/>
                <a:ea typeface="Times New Roman" panose="02020603050405020304" pitchFamily="18" charset="0"/>
                <a:cs typeface="Arial" panose="020B0604020202020204" pitchFamily="34" charset="0"/>
              </a:rPr>
              <a:t>multibeams</a:t>
            </a:r>
            <a:r>
              <a:rPr lang="en-US" sz="2000" dirty="0">
                <a:effectLst/>
                <a:latin typeface="Franklin Gothic Book" panose="020B0503020102020204" pitchFamily="34" charset="0"/>
                <a:ea typeface="Times New Roman" panose="02020603050405020304" pitchFamily="18" charset="0"/>
                <a:cs typeface="Arial" panose="020B0604020202020204" pitchFamily="34" charset="0"/>
              </a:rPr>
              <a:t>, pending purchase</a:t>
            </a:r>
            <a:endParaRPr lang="en-US" sz="2000" dirty="0">
              <a:effectLst/>
              <a:latin typeface="Franklin Gothic Book" panose="020B0503020102020204" pitchFamily="34" charset="0"/>
              <a:ea typeface="Times New Roman" panose="02020603050405020304" pitchFamily="18" charset="0"/>
            </a:endParaRPr>
          </a:p>
        </p:txBody>
      </p:sp>
      <p:sp>
        <p:nvSpPr>
          <p:cNvPr id="3" name="Rectangle 2">
            <a:extLst>
              <a:ext uri="{FF2B5EF4-FFF2-40B4-BE49-F238E27FC236}">
                <a16:creationId xmlns:a16="http://schemas.microsoft.com/office/drawing/2014/main" id="{F11AAD5A-18F3-4741-BE96-D6BA1E0826B2}"/>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723755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solidFill>
                  <a:srgbClr val="FFFF00"/>
                </a:solidFill>
              </a:rPr>
              <a:t>Project LRAUV: </a:t>
            </a:r>
            <a:r>
              <a:rPr lang="en-US" sz="3600" dirty="0"/>
              <a:t>Scientific Metrics</a:t>
            </a:r>
          </a:p>
        </p:txBody>
      </p:sp>
      <p:sp>
        <p:nvSpPr>
          <p:cNvPr id="3" name="Content Placeholder 2"/>
          <p:cNvSpPr>
            <a:spLocks noGrp="1"/>
          </p:cNvSpPr>
          <p:nvPr>
            <p:ph idx="4294967295"/>
          </p:nvPr>
        </p:nvSpPr>
        <p:spPr>
          <a:xfrm>
            <a:off x="-29454" y="1192838"/>
            <a:ext cx="8273168" cy="3686353"/>
          </a:xfrm>
        </p:spPr>
        <p:txBody>
          <a:bodyPr>
            <a:normAutofit fontScale="85000" lnSpcReduction="10000"/>
          </a:bodyPr>
          <a:lstStyle/>
          <a:p>
            <a:r>
              <a:rPr lang="en-US" dirty="0"/>
              <a:t>Ongoing metrics:</a:t>
            </a:r>
          </a:p>
          <a:p>
            <a:pPr lvl="1" fontAlgn="base"/>
            <a:r>
              <a:rPr lang="en-US" dirty="0">
                <a:solidFill>
                  <a:srgbClr val="00B050"/>
                </a:solidFill>
              </a:rPr>
              <a:t>Ability to map environment in 3D; </a:t>
            </a:r>
            <a:r>
              <a:rPr lang="en-US" dirty="0"/>
              <a:t> </a:t>
            </a:r>
          </a:p>
          <a:p>
            <a:pPr lvl="1" fontAlgn="base"/>
            <a:r>
              <a:rPr lang="en-US" dirty="0">
                <a:solidFill>
                  <a:srgbClr val="00B050"/>
                </a:solidFill>
              </a:rPr>
              <a:t>Detection and quantification of dissolved particles; </a:t>
            </a:r>
            <a:r>
              <a:rPr lang="en-US" dirty="0"/>
              <a:t> </a:t>
            </a:r>
          </a:p>
          <a:p>
            <a:pPr lvl="1" fontAlgn="base"/>
            <a:r>
              <a:rPr lang="en-US" dirty="0">
                <a:solidFill>
                  <a:srgbClr val="FFFF00"/>
                </a:solidFill>
              </a:rPr>
              <a:t>Determine the physical ocean environment (and determine acute/critical variables, such as assessing hypoxia of the water column in/near spill area); </a:t>
            </a:r>
            <a:r>
              <a:rPr lang="en-US" dirty="0"/>
              <a:t> </a:t>
            </a:r>
          </a:p>
          <a:p>
            <a:pPr lvl="1" fontAlgn="base"/>
            <a:r>
              <a:rPr lang="en-US" dirty="0">
                <a:solidFill>
                  <a:srgbClr val="00B050"/>
                </a:solidFill>
              </a:rPr>
              <a:t>Take CTD measurements;</a:t>
            </a:r>
          </a:p>
          <a:p>
            <a:pPr lvl="1"/>
            <a:r>
              <a:rPr lang="en-US" dirty="0">
                <a:solidFill>
                  <a:srgbClr val="00B050"/>
                </a:solidFill>
              </a:rPr>
              <a:t>Simulator fidelity for development,</a:t>
            </a:r>
            <a:r>
              <a:rPr lang="en-US" dirty="0">
                <a:solidFill>
                  <a:srgbClr val="FFFF00"/>
                </a:solidFill>
              </a:rPr>
              <a:t> mission testing, and </a:t>
            </a:r>
            <a:r>
              <a:rPr lang="en-US" dirty="0">
                <a:solidFill>
                  <a:srgbClr val="C00000"/>
                </a:solidFill>
              </a:rPr>
              <a:t>operator training.</a:t>
            </a:r>
          </a:p>
          <a:p>
            <a:pPr lvl="1"/>
            <a:r>
              <a:rPr lang="en-US" dirty="0">
                <a:solidFill>
                  <a:srgbClr val="00B050"/>
                </a:solidFill>
                <a:ea typeface="Calibri" panose="020F0502020204030204" pitchFamily="34" charset="0"/>
                <a:cs typeface="Times New Roman" panose="02020603050405020304" pitchFamily="18" charset="0"/>
              </a:rPr>
              <a:t>LRAUV will be able to line capture or dock to a fixed beacon with its USBL and capture nose assembly. Target=50%</a:t>
            </a:r>
            <a:r>
              <a:rPr lang="en-US" spc="-20" dirty="0">
                <a:solidFill>
                  <a:srgbClr val="00B050"/>
                </a:solidFill>
                <a:ea typeface="Calibri" panose="020F0502020204030204" pitchFamily="34" charset="0"/>
                <a:cs typeface="Times New Roman" panose="02020603050405020304" pitchFamily="18" charset="0"/>
              </a:rPr>
              <a:t> </a:t>
            </a:r>
            <a:r>
              <a:rPr lang="en-US" dirty="0">
                <a:solidFill>
                  <a:srgbClr val="00B050"/>
                </a:solidFill>
                <a:ea typeface="Calibri" panose="020F0502020204030204" pitchFamily="34" charset="0"/>
                <a:cs typeface="Times New Roman" panose="02020603050405020304" pitchFamily="18" charset="0"/>
              </a:rPr>
              <a:t>success</a:t>
            </a:r>
          </a:p>
          <a:p>
            <a:pPr lvl="1"/>
            <a:r>
              <a:rPr lang="en-US" u="sng" dirty="0">
                <a:solidFill>
                  <a:srgbClr val="FFFF00"/>
                </a:solidFill>
                <a:cs typeface="Times New Roman" panose="02020603050405020304" pitchFamily="18" charset="0"/>
              </a:rPr>
              <a:t>Get LRAUV data into the NOAA ERMA and DIVER pipeline</a:t>
            </a:r>
            <a:endParaRPr lang="en-US" u="sng" dirty="0">
              <a:solidFill>
                <a:srgbClr val="FFFF00"/>
              </a:solidFill>
            </a:endParaRPr>
          </a:p>
          <a:p>
            <a:pPr lvl="1"/>
            <a:endParaRPr lang="en-US" dirty="0">
              <a:solidFill>
                <a:srgbClr val="C00000"/>
              </a:solidFill>
            </a:endParaRPr>
          </a:p>
          <a:p>
            <a:pPr lvl="2"/>
            <a:endParaRPr lang="en-US" dirty="0"/>
          </a:p>
          <a:p>
            <a:endParaRPr lang="en-US" dirty="0"/>
          </a:p>
        </p:txBody>
      </p:sp>
      <p:pic>
        <p:nvPicPr>
          <p:cNvPr id="5" name="Content Placeholder 6">
            <a:extLst>
              <a:ext uri="{FF2B5EF4-FFF2-40B4-BE49-F238E27FC236}">
                <a16:creationId xmlns:a16="http://schemas.microsoft.com/office/drawing/2014/main" id="{73AA87ED-C248-0142-9E96-296CF3B371A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243714" y="1129650"/>
            <a:ext cx="3751421" cy="2484537"/>
          </a:xfrm>
          <a:prstGeom prst="rect">
            <a:avLst/>
          </a:prstGeom>
        </p:spPr>
      </p:pic>
      <p:pic>
        <p:nvPicPr>
          <p:cNvPr id="6" name="Picture 5">
            <a:extLst>
              <a:ext uri="{FF2B5EF4-FFF2-40B4-BE49-F238E27FC236}">
                <a16:creationId xmlns:a16="http://schemas.microsoft.com/office/drawing/2014/main" id="{11503847-A566-1C4D-8C03-45B0B888D7F0}"/>
              </a:ext>
            </a:extLst>
          </p:cNvPr>
          <p:cNvPicPr/>
          <p:nvPr/>
        </p:nvPicPr>
        <p:blipFill>
          <a:blip r:embed="rId3" cstate="print">
            <a:extLst>
              <a:ext uri="{28A0092B-C50C-407E-A947-70E740481C1C}">
                <a14:useLocalDpi xmlns:a14="http://schemas.microsoft.com/office/drawing/2010/main"/>
              </a:ext>
            </a:extLst>
          </a:blip>
          <a:stretch>
            <a:fillRect/>
          </a:stretch>
        </p:blipFill>
        <p:spPr>
          <a:xfrm>
            <a:off x="8872924" y="3907183"/>
            <a:ext cx="2492999" cy="2128682"/>
          </a:xfrm>
          <a:prstGeom prst="rect">
            <a:avLst/>
          </a:prstGeom>
        </p:spPr>
      </p:pic>
      <p:sp>
        <p:nvSpPr>
          <p:cNvPr id="7" name="TextBox 6">
            <a:extLst>
              <a:ext uri="{FF2B5EF4-FFF2-40B4-BE49-F238E27FC236}">
                <a16:creationId xmlns:a16="http://schemas.microsoft.com/office/drawing/2014/main" id="{7D476222-6833-B041-A05E-8A7824DCEE49}"/>
              </a:ext>
            </a:extLst>
          </p:cNvPr>
          <p:cNvSpPr txBox="1"/>
          <p:nvPr/>
        </p:nvSpPr>
        <p:spPr>
          <a:xfrm>
            <a:off x="8828473" y="6144195"/>
            <a:ext cx="2581900" cy="369332"/>
          </a:xfrm>
          <a:prstGeom prst="rect">
            <a:avLst/>
          </a:prstGeom>
          <a:noFill/>
        </p:spPr>
        <p:txBody>
          <a:bodyPr wrap="square" rtlCol="0">
            <a:spAutoFit/>
          </a:bodyPr>
          <a:lstStyle/>
          <a:p>
            <a:r>
              <a:rPr lang="en-US" dirty="0"/>
              <a:t>Heat Maps from Sea Owl</a:t>
            </a:r>
          </a:p>
        </p:txBody>
      </p:sp>
      <p:sp>
        <p:nvSpPr>
          <p:cNvPr id="9" name="Rectangle 8">
            <a:extLst>
              <a:ext uri="{FF2B5EF4-FFF2-40B4-BE49-F238E27FC236}">
                <a16:creationId xmlns:a16="http://schemas.microsoft.com/office/drawing/2014/main" id="{A3C5FABC-FE3C-4899-9DFE-F45B694370A5}"/>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55647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22F585-0565-4941-B9F4-9F0B78306988}"/>
              </a:ext>
            </a:extLst>
          </p:cNvPr>
          <p:cNvSpPr/>
          <p:nvPr/>
        </p:nvSpPr>
        <p:spPr>
          <a:xfrm>
            <a:off x="1513179" y="2389519"/>
            <a:ext cx="8610049" cy="1323439"/>
          </a:xfrm>
          <a:prstGeom prst="rect">
            <a:avLst/>
          </a:prstGeom>
        </p:spPr>
        <p:txBody>
          <a:bodyPr wrap="none">
            <a:spAutoFit/>
          </a:bodyPr>
          <a:lstStyle/>
          <a:p>
            <a:r>
              <a:rPr lang="en-US" sz="4000" i="1" dirty="0">
                <a:latin typeface="Franklin Gothic Book" panose="020B0503020102020204" pitchFamily="34" charset="0"/>
              </a:rPr>
              <a:t>June &amp; August 2019</a:t>
            </a:r>
          </a:p>
          <a:p>
            <a:r>
              <a:rPr lang="en-US" sz="4000" i="1" dirty="0">
                <a:latin typeface="Franklin Gothic Book" panose="020B0503020102020204" pitchFamily="34" charset="0"/>
              </a:rPr>
              <a:t>Field Operations: Santa Barbara Seeps</a:t>
            </a:r>
          </a:p>
        </p:txBody>
      </p:sp>
      <p:sp>
        <p:nvSpPr>
          <p:cNvPr id="4" name="Rectangle 3">
            <a:extLst>
              <a:ext uri="{FF2B5EF4-FFF2-40B4-BE49-F238E27FC236}">
                <a16:creationId xmlns:a16="http://schemas.microsoft.com/office/drawing/2014/main" id="{122FE681-8D9B-470A-9233-B7694D56BAB0}"/>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016016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D15E1E-85B8-7244-B5EF-47C54FDCD88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89873" y="1955800"/>
            <a:ext cx="6402127" cy="4902200"/>
          </a:xfrm>
          <a:prstGeom prst="rect">
            <a:avLst/>
          </a:prstGeom>
        </p:spPr>
      </p:pic>
      <p:pic>
        <p:nvPicPr>
          <p:cNvPr id="6" name="Picture 5">
            <a:extLst>
              <a:ext uri="{FF2B5EF4-FFF2-40B4-BE49-F238E27FC236}">
                <a16:creationId xmlns:a16="http://schemas.microsoft.com/office/drawing/2014/main" id="{53FAE7D6-BFE4-6C41-B5B4-72153AEFC9C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5950" y="1308100"/>
            <a:ext cx="4127500" cy="3098800"/>
          </a:xfrm>
          <a:prstGeom prst="rect">
            <a:avLst/>
          </a:prstGeom>
        </p:spPr>
      </p:pic>
      <p:sp>
        <p:nvSpPr>
          <p:cNvPr id="7" name="TextBox 6">
            <a:extLst>
              <a:ext uri="{FF2B5EF4-FFF2-40B4-BE49-F238E27FC236}">
                <a16:creationId xmlns:a16="http://schemas.microsoft.com/office/drawing/2014/main" id="{5D871D60-F343-8D4A-B7AD-C43A0453B829}"/>
              </a:ext>
            </a:extLst>
          </p:cNvPr>
          <p:cNvSpPr txBox="1"/>
          <p:nvPr/>
        </p:nvSpPr>
        <p:spPr>
          <a:xfrm>
            <a:off x="615950" y="4572000"/>
            <a:ext cx="3994150" cy="923330"/>
          </a:xfrm>
          <a:prstGeom prst="rect">
            <a:avLst/>
          </a:prstGeom>
          <a:noFill/>
        </p:spPr>
        <p:txBody>
          <a:bodyPr wrap="square" rtlCol="0">
            <a:spAutoFit/>
          </a:bodyPr>
          <a:lstStyle/>
          <a:p>
            <a:r>
              <a:rPr lang="en-US" dirty="0">
                <a:latin typeface="Franklin Gothic Book" panose="020B0503020102020204" pitchFamily="34" charset="0"/>
              </a:rPr>
              <a:t>Oil and methane bubbles surface at Coal Oil Point, near Santa Barbara, (D. Valentine, UCSB (WHOI Oceanus Mag)</a:t>
            </a:r>
          </a:p>
        </p:txBody>
      </p:sp>
      <p:sp>
        <p:nvSpPr>
          <p:cNvPr id="8" name="TextBox 7">
            <a:extLst>
              <a:ext uri="{FF2B5EF4-FFF2-40B4-BE49-F238E27FC236}">
                <a16:creationId xmlns:a16="http://schemas.microsoft.com/office/drawing/2014/main" id="{9307BF52-D13A-414B-B6C8-C912742E0E8B}"/>
              </a:ext>
            </a:extLst>
          </p:cNvPr>
          <p:cNvSpPr txBox="1"/>
          <p:nvPr/>
        </p:nvSpPr>
        <p:spPr>
          <a:xfrm>
            <a:off x="5789873" y="965200"/>
            <a:ext cx="6071927" cy="923330"/>
          </a:xfrm>
          <a:prstGeom prst="rect">
            <a:avLst/>
          </a:prstGeom>
          <a:noFill/>
        </p:spPr>
        <p:txBody>
          <a:bodyPr wrap="square" rtlCol="0">
            <a:spAutoFit/>
          </a:bodyPr>
          <a:lstStyle/>
          <a:p>
            <a:r>
              <a:rPr lang="en-US" dirty="0">
                <a:latin typeface="Franklin Gothic Book" panose="020B0503020102020204" pitchFamily="34" charset="0"/>
              </a:rPr>
              <a:t>Extensive faulting or rupturing in the Earth allows oil and gas from subterranean reservoirs to seep up to the seafloor and ultimately into the ocean and to the atmosphere.  (WHOI)</a:t>
            </a:r>
          </a:p>
        </p:txBody>
      </p:sp>
      <p:sp>
        <p:nvSpPr>
          <p:cNvPr id="3" name="TextBox 2">
            <a:extLst>
              <a:ext uri="{FF2B5EF4-FFF2-40B4-BE49-F238E27FC236}">
                <a16:creationId xmlns:a16="http://schemas.microsoft.com/office/drawing/2014/main" id="{016207D4-8DA4-4B40-9CDA-07090FAA633B}"/>
              </a:ext>
            </a:extLst>
          </p:cNvPr>
          <p:cNvSpPr txBox="1"/>
          <p:nvPr/>
        </p:nvSpPr>
        <p:spPr>
          <a:xfrm>
            <a:off x="395943" y="654050"/>
            <a:ext cx="4709879" cy="369332"/>
          </a:xfrm>
          <a:prstGeom prst="rect">
            <a:avLst/>
          </a:prstGeom>
          <a:noFill/>
        </p:spPr>
        <p:txBody>
          <a:bodyPr wrap="none" rtlCol="0">
            <a:spAutoFit/>
          </a:bodyPr>
          <a:lstStyle/>
          <a:p>
            <a:r>
              <a:rPr lang="en-US" dirty="0">
                <a:latin typeface="Franklin Gothic Book" panose="020B0503020102020204" pitchFamily="34" charset="0"/>
              </a:rPr>
              <a:t>Santa Barbara Oil Tests June and August 2019</a:t>
            </a:r>
          </a:p>
        </p:txBody>
      </p:sp>
      <p:sp>
        <p:nvSpPr>
          <p:cNvPr id="9" name="Rectangle 8">
            <a:extLst>
              <a:ext uri="{FF2B5EF4-FFF2-40B4-BE49-F238E27FC236}">
                <a16:creationId xmlns:a16="http://schemas.microsoft.com/office/drawing/2014/main" id="{BEA1AA4A-66D9-40B3-BB32-51F2FF20D5CC}"/>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079584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F03D06-A69C-D74D-9D7E-276B97DED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9172"/>
            <a:ext cx="7274258" cy="4618576"/>
          </a:xfrm>
          <a:prstGeom prst="rect">
            <a:avLst/>
          </a:prstGeom>
        </p:spPr>
      </p:pic>
      <p:pic>
        <p:nvPicPr>
          <p:cNvPr id="7" name="Picture 6">
            <a:extLst>
              <a:ext uri="{FF2B5EF4-FFF2-40B4-BE49-F238E27FC236}">
                <a16:creationId xmlns:a16="http://schemas.microsoft.com/office/drawing/2014/main" id="{69DBED7D-3A28-BD4D-B3DD-70839A62DF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55969" y="400110"/>
            <a:ext cx="4955319" cy="3730423"/>
          </a:xfrm>
          <a:prstGeom prst="rect">
            <a:avLst/>
          </a:prstGeom>
        </p:spPr>
      </p:pic>
      <p:pic>
        <p:nvPicPr>
          <p:cNvPr id="10" name="Picture 9">
            <a:extLst>
              <a:ext uri="{FF2B5EF4-FFF2-40B4-BE49-F238E27FC236}">
                <a16:creationId xmlns:a16="http://schemas.microsoft.com/office/drawing/2014/main" id="{ED9E750A-661D-0A46-BEAA-789C72FAFE1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5576493" y="5015447"/>
            <a:ext cx="643797" cy="267640"/>
          </a:xfrm>
          <a:prstGeom prst="rect">
            <a:avLst/>
          </a:prstGeom>
        </p:spPr>
      </p:pic>
      <p:pic>
        <p:nvPicPr>
          <p:cNvPr id="11" name="Picture 10">
            <a:extLst>
              <a:ext uri="{FF2B5EF4-FFF2-40B4-BE49-F238E27FC236}">
                <a16:creationId xmlns:a16="http://schemas.microsoft.com/office/drawing/2014/main" id="{14F7C003-6725-054D-B17B-8CBAC62F7C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5400000" flipV="1">
            <a:off x="5112582" y="5665240"/>
            <a:ext cx="722309" cy="300280"/>
          </a:xfrm>
          <a:prstGeom prst="rect">
            <a:avLst/>
          </a:prstGeom>
        </p:spPr>
      </p:pic>
      <p:pic>
        <p:nvPicPr>
          <p:cNvPr id="12" name="Picture 11">
            <a:extLst>
              <a:ext uri="{FF2B5EF4-FFF2-40B4-BE49-F238E27FC236}">
                <a16:creationId xmlns:a16="http://schemas.microsoft.com/office/drawing/2014/main" id="{43E5BA3C-AF2D-5D46-8343-EFAB3388384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5400000">
            <a:off x="4081397" y="5407553"/>
            <a:ext cx="767265" cy="302628"/>
          </a:xfrm>
          <a:prstGeom prst="rect">
            <a:avLst/>
          </a:prstGeom>
        </p:spPr>
      </p:pic>
      <p:pic>
        <p:nvPicPr>
          <p:cNvPr id="13" name="Picture 12">
            <a:extLst>
              <a:ext uri="{FF2B5EF4-FFF2-40B4-BE49-F238E27FC236}">
                <a16:creationId xmlns:a16="http://schemas.microsoft.com/office/drawing/2014/main" id="{F0B7B888-2858-9246-A27D-EB603092FEEC}"/>
              </a:ext>
            </a:extLst>
          </p:cNvPr>
          <p:cNvPicPr>
            <a:picLocks noChangeAspect="1"/>
          </p:cNvPicPr>
          <p:nvPr/>
        </p:nvPicPr>
        <p:blipFill rotWithShape="1">
          <a:blip r:embed="rId7">
            <a:extLst>
              <a:ext uri="{28A0092B-C50C-407E-A947-70E740481C1C}">
                <a14:useLocalDpi xmlns:a14="http://schemas.microsoft.com/office/drawing/2010/main"/>
              </a:ext>
            </a:extLst>
          </a:blip>
          <a:srcRect l="27155" t="52975" r="35618" b="20662"/>
          <a:stretch/>
        </p:blipFill>
        <p:spPr>
          <a:xfrm>
            <a:off x="9487251" y="2289172"/>
            <a:ext cx="963044" cy="381901"/>
          </a:xfrm>
          <a:prstGeom prst="rect">
            <a:avLst/>
          </a:prstGeom>
        </p:spPr>
      </p:pic>
      <p:pic>
        <p:nvPicPr>
          <p:cNvPr id="14" name="Picture 13">
            <a:extLst>
              <a:ext uri="{FF2B5EF4-FFF2-40B4-BE49-F238E27FC236}">
                <a16:creationId xmlns:a16="http://schemas.microsoft.com/office/drawing/2014/main" id="{9DB3A2A7-9B2A-2D42-BD45-A223E0742836}"/>
              </a:ext>
            </a:extLst>
          </p:cNvPr>
          <p:cNvPicPr>
            <a:picLocks noChangeAspect="1"/>
          </p:cNvPicPr>
          <p:nvPr/>
        </p:nvPicPr>
        <p:blipFill rotWithShape="1">
          <a:blip r:embed="rId7">
            <a:extLst>
              <a:ext uri="{28A0092B-C50C-407E-A947-70E740481C1C}">
                <a14:useLocalDpi xmlns:a14="http://schemas.microsoft.com/office/drawing/2010/main"/>
              </a:ext>
            </a:extLst>
          </a:blip>
          <a:srcRect l="27155" t="52975" r="35618" b="20662"/>
          <a:stretch/>
        </p:blipFill>
        <p:spPr>
          <a:xfrm rot="1397129">
            <a:off x="4461924" y="5002167"/>
            <a:ext cx="963044" cy="381901"/>
          </a:xfrm>
          <a:prstGeom prst="rect">
            <a:avLst/>
          </a:prstGeom>
        </p:spPr>
      </p:pic>
      <p:sp>
        <p:nvSpPr>
          <p:cNvPr id="15" name="TextBox 14">
            <a:extLst>
              <a:ext uri="{FF2B5EF4-FFF2-40B4-BE49-F238E27FC236}">
                <a16:creationId xmlns:a16="http://schemas.microsoft.com/office/drawing/2014/main" id="{DE664DE3-EB41-BB42-987C-78E86606951F}"/>
              </a:ext>
            </a:extLst>
          </p:cNvPr>
          <p:cNvSpPr txBox="1"/>
          <p:nvPr/>
        </p:nvSpPr>
        <p:spPr>
          <a:xfrm>
            <a:off x="3809788" y="611522"/>
            <a:ext cx="3434723" cy="400110"/>
          </a:xfrm>
          <a:prstGeom prst="rect">
            <a:avLst/>
          </a:prstGeom>
          <a:noFill/>
        </p:spPr>
        <p:txBody>
          <a:bodyPr wrap="none" rtlCol="0">
            <a:spAutoFit/>
          </a:bodyPr>
          <a:lstStyle/>
          <a:p>
            <a:r>
              <a:rPr lang="en-US" sz="2000" dirty="0">
                <a:solidFill>
                  <a:srgbClr val="FFFF00"/>
                </a:solidFill>
                <a:latin typeface="Franklin Gothic Book" panose="020B0503020102020204" pitchFamily="34" charset="0"/>
              </a:rPr>
              <a:t>Santa Barbara LRAUV Surveys</a:t>
            </a:r>
          </a:p>
        </p:txBody>
      </p:sp>
      <p:pic>
        <p:nvPicPr>
          <p:cNvPr id="17" name="Picture 16">
            <a:extLst>
              <a:ext uri="{FF2B5EF4-FFF2-40B4-BE49-F238E27FC236}">
                <a16:creationId xmlns:a16="http://schemas.microsoft.com/office/drawing/2014/main" id="{791FE48D-8881-6048-AB30-B3022F134ED0}"/>
              </a:ext>
            </a:extLst>
          </p:cNvPr>
          <p:cNvPicPr>
            <a:picLocks noChangeAspect="1"/>
          </p:cNvPicPr>
          <p:nvPr/>
        </p:nvPicPr>
        <p:blipFill rotWithShape="1">
          <a:blip r:embed="rId8">
            <a:extLst>
              <a:ext uri="{28A0092B-C50C-407E-A947-70E740481C1C}">
                <a14:useLocalDpi xmlns:a14="http://schemas.microsoft.com/office/drawing/2010/main"/>
              </a:ext>
            </a:extLst>
          </a:blip>
          <a:srcRect b="41227"/>
          <a:stretch/>
        </p:blipFill>
        <p:spPr>
          <a:xfrm>
            <a:off x="777602" y="520972"/>
            <a:ext cx="2970737" cy="1745984"/>
          </a:xfrm>
          <a:prstGeom prst="rect">
            <a:avLst/>
          </a:prstGeom>
        </p:spPr>
      </p:pic>
      <p:cxnSp>
        <p:nvCxnSpPr>
          <p:cNvPr id="19" name="Straight Arrow Connector 18">
            <a:extLst>
              <a:ext uri="{FF2B5EF4-FFF2-40B4-BE49-F238E27FC236}">
                <a16:creationId xmlns:a16="http://schemas.microsoft.com/office/drawing/2014/main" id="{FC233F24-B84D-FB45-A2AB-315485106B7A}"/>
              </a:ext>
            </a:extLst>
          </p:cNvPr>
          <p:cNvCxnSpPr>
            <a:cxnSpLocks/>
          </p:cNvCxnSpPr>
          <p:nvPr/>
        </p:nvCxnSpPr>
        <p:spPr>
          <a:xfrm flipH="1" flipV="1">
            <a:off x="3637129" y="1893311"/>
            <a:ext cx="1986749" cy="3092757"/>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1508E50-613D-E14A-B7EC-00572322ABA9}"/>
              </a:ext>
            </a:extLst>
          </p:cNvPr>
          <p:cNvSpPr txBox="1"/>
          <p:nvPr/>
        </p:nvSpPr>
        <p:spPr>
          <a:xfrm>
            <a:off x="4373717" y="1384376"/>
            <a:ext cx="2500320" cy="400110"/>
          </a:xfrm>
          <a:prstGeom prst="rect">
            <a:avLst/>
          </a:prstGeom>
          <a:noFill/>
        </p:spPr>
        <p:txBody>
          <a:bodyPr wrap="square" rtlCol="0">
            <a:spAutoFit/>
          </a:bodyPr>
          <a:lstStyle/>
          <a:p>
            <a:r>
              <a:rPr lang="en-US" sz="2000" dirty="0">
                <a:latin typeface="Franklin Gothic Book" panose="020B0503020102020204" pitchFamily="34" charset="0"/>
              </a:rPr>
              <a:t>Command Control</a:t>
            </a:r>
          </a:p>
        </p:txBody>
      </p:sp>
      <p:sp>
        <p:nvSpPr>
          <p:cNvPr id="22" name="TextBox 21">
            <a:extLst>
              <a:ext uri="{FF2B5EF4-FFF2-40B4-BE49-F238E27FC236}">
                <a16:creationId xmlns:a16="http://schemas.microsoft.com/office/drawing/2014/main" id="{4F9869FE-8D9A-4842-B392-E5B674686D90}"/>
              </a:ext>
            </a:extLst>
          </p:cNvPr>
          <p:cNvSpPr txBox="1"/>
          <p:nvPr/>
        </p:nvSpPr>
        <p:spPr>
          <a:xfrm>
            <a:off x="9733629" y="1523979"/>
            <a:ext cx="1165640" cy="369332"/>
          </a:xfrm>
          <a:prstGeom prst="rect">
            <a:avLst/>
          </a:prstGeom>
          <a:noFill/>
        </p:spPr>
        <p:txBody>
          <a:bodyPr wrap="none" rtlCol="0">
            <a:spAutoFit/>
          </a:bodyPr>
          <a:lstStyle/>
          <a:p>
            <a:r>
              <a:rPr lang="en-US" dirty="0">
                <a:latin typeface="Franklin Gothic Book" panose="020B0503020102020204" pitchFamily="34" charset="0"/>
              </a:rPr>
              <a:t>Coal Point</a:t>
            </a:r>
          </a:p>
        </p:txBody>
      </p:sp>
      <p:sp>
        <p:nvSpPr>
          <p:cNvPr id="16" name="Rectangle 15">
            <a:extLst>
              <a:ext uri="{FF2B5EF4-FFF2-40B4-BE49-F238E27FC236}">
                <a16:creationId xmlns:a16="http://schemas.microsoft.com/office/drawing/2014/main" id="{15145D30-3C87-4F3C-9995-39F6CAC9216D}"/>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385022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a:extLst>
              <a:ext uri="{FF2B5EF4-FFF2-40B4-BE49-F238E27FC236}">
                <a16:creationId xmlns:a16="http://schemas.microsoft.com/office/drawing/2014/main" id="{83872479-3E21-4B9A-9A86-75FBD9E0541C}"/>
              </a:ext>
            </a:extLst>
          </p:cNvPr>
          <p:cNvPicPr>
            <a:picLocks noChangeAspect="1"/>
          </p:cNvPicPr>
          <p:nvPr/>
        </p:nvPicPr>
        <p:blipFill>
          <a:blip r:embed="rId2"/>
          <a:stretch>
            <a:fillRect/>
          </a:stretch>
        </p:blipFill>
        <p:spPr>
          <a:xfrm>
            <a:off x="251715" y="903342"/>
            <a:ext cx="8628845" cy="4787816"/>
          </a:xfrm>
          <a:prstGeom prst="rect">
            <a:avLst/>
          </a:prstGeom>
        </p:spPr>
      </p:pic>
      <p:sp>
        <p:nvSpPr>
          <p:cNvPr id="3" name="Rectangle 2">
            <a:extLst>
              <a:ext uri="{FF2B5EF4-FFF2-40B4-BE49-F238E27FC236}">
                <a16:creationId xmlns:a16="http://schemas.microsoft.com/office/drawing/2014/main" id="{ACFEED70-0EB1-4BB7-B742-F83DEA603B21}"/>
              </a:ext>
            </a:extLst>
          </p:cNvPr>
          <p:cNvSpPr/>
          <p:nvPr/>
        </p:nvSpPr>
        <p:spPr>
          <a:xfrm>
            <a:off x="9219919" y="1720840"/>
            <a:ext cx="2907885" cy="4801314"/>
          </a:xfrm>
          <a:prstGeom prst="rect">
            <a:avLst/>
          </a:prstGeom>
        </p:spPr>
        <p:txBody>
          <a:bodyPr wrap="square">
            <a:spAutoFit/>
          </a:bodyPr>
          <a:lstStyle/>
          <a:p>
            <a:pPr marL="285750" indent="-285750">
              <a:buFont typeface="Wingdings" pitchFamily="2" charset="2"/>
              <a:buChar char="Ø"/>
            </a:pPr>
            <a:r>
              <a:rPr lang="en-US" dirty="0"/>
              <a:t>Remote Comms LRAUV to</a:t>
            </a:r>
          </a:p>
          <a:p>
            <a:r>
              <a:rPr lang="en-US" dirty="0"/>
              <a:t>RF </a:t>
            </a:r>
            <a:r>
              <a:rPr lang="en-US" dirty="0">
                <a:latin typeface="Franklin Gothic Book" panose="020B0503020102020204" pitchFamily="34" charset="0"/>
              </a:rPr>
              <a:t>Antenna</a:t>
            </a:r>
            <a:r>
              <a:rPr lang="en-US" dirty="0"/>
              <a:t> at UCSB</a:t>
            </a:r>
          </a:p>
          <a:p>
            <a:r>
              <a:rPr lang="en-US" dirty="0"/>
              <a:t>To Laptop at house (blue dot) email server at MBARI</a:t>
            </a:r>
          </a:p>
          <a:p>
            <a:r>
              <a:rPr lang="en-US" dirty="0"/>
              <a:t>Sends email to WHOI</a:t>
            </a:r>
          </a:p>
          <a:p>
            <a:r>
              <a:rPr lang="en-US" dirty="0"/>
              <a:t>Forwards back to MBARI to display (decode) on Dash</a:t>
            </a:r>
          </a:p>
          <a:p>
            <a:r>
              <a:rPr lang="en-US" dirty="0"/>
              <a:t>30 second round trip</a:t>
            </a:r>
          </a:p>
          <a:p>
            <a:r>
              <a:rPr lang="en-US" dirty="0"/>
              <a:t>Reliable 5 km range or line of site</a:t>
            </a:r>
          </a:p>
          <a:p>
            <a:endParaRPr lang="en-US" dirty="0"/>
          </a:p>
          <a:p>
            <a:pPr marL="285750" indent="-285750">
              <a:buFont typeface="Wingdings" panose="05000000000000000000" pitchFamily="2" charset="2"/>
              <a:buChar char="Ø"/>
            </a:pPr>
            <a:r>
              <a:rPr lang="en-US" dirty="0"/>
              <a:t>ACOMMS </a:t>
            </a:r>
          </a:p>
          <a:p>
            <a:pPr marL="285750" indent="-285750">
              <a:buFont typeface="Wingdings" panose="05000000000000000000" pitchFamily="2" charset="2"/>
              <a:buChar char="Ø"/>
            </a:pPr>
            <a:r>
              <a:rPr lang="en-US" dirty="0"/>
              <a:t>No Surfacing</a:t>
            </a:r>
          </a:p>
          <a:p>
            <a:pPr marL="285750" indent="-285750">
              <a:buFont typeface="Wingdings" panose="05000000000000000000" pitchFamily="2" charset="2"/>
              <a:buChar char="Ø"/>
            </a:pPr>
            <a:r>
              <a:rPr lang="en-US" dirty="0"/>
              <a:t>Test detection of oil with </a:t>
            </a:r>
            <a:r>
              <a:rPr lang="en-US" dirty="0" err="1"/>
              <a:t>SeaOWL</a:t>
            </a:r>
            <a:endParaRPr lang="en-US" dirty="0"/>
          </a:p>
          <a:p>
            <a:pPr marL="285750" indent="-285750">
              <a:buFont typeface="Wingdings" panose="05000000000000000000" pitchFamily="2" charset="2"/>
              <a:buChar char="Ø"/>
            </a:pPr>
            <a:r>
              <a:rPr lang="en-US" dirty="0"/>
              <a:t>Test Patch tracking algorithm</a:t>
            </a:r>
          </a:p>
        </p:txBody>
      </p:sp>
      <p:sp>
        <p:nvSpPr>
          <p:cNvPr id="4" name="Rectangle 3">
            <a:extLst>
              <a:ext uri="{FF2B5EF4-FFF2-40B4-BE49-F238E27FC236}">
                <a16:creationId xmlns:a16="http://schemas.microsoft.com/office/drawing/2014/main" id="{70A28170-8DDC-46C4-AFC8-86FD4DF4F070}"/>
              </a:ext>
            </a:extLst>
          </p:cNvPr>
          <p:cNvSpPr/>
          <p:nvPr/>
        </p:nvSpPr>
        <p:spPr>
          <a:xfrm>
            <a:off x="1435010" y="287789"/>
            <a:ext cx="6096000" cy="615553"/>
          </a:xfrm>
          <a:prstGeom prst="rect">
            <a:avLst/>
          </a:prstGeom>
        </p:spPr>
        <p:txBody>
          <a:bodyPr>
            <a:spAutoFit/>
          </a:bodyPr>
          <a:lstStyle/>
          <a:p>
            <a:r>
              <a:rPr lang="en-US" dirty="0">
                <a:latin typeface="Franklin Gothic Book" panose="020B0503020102020204" pitchFamily="34" charset="0"/>
              </a:rPr>
              <a:t>REMOTE COMMS </a:t>
            </a:r>
            <a:r>
              <a:rPr lang="en-US" dirty="0">
                <a:solidFill>
                  <a:srgbClr val="FFFF00"/>
                </a:solidFill>
                <a:latin typeface="Franklin Gothic Book" panose="020B0503020102020204" pitchFamily="34" charset="0"/>
              </a:rPr>
              <a:t>Success</a:t>
            </a:r>
            <a:r>
              <a:rPr lang="en-US" dirty="0">
                <a:latin typeface="Franklin Gothic Book" panose="020B0503020102020204" pitchFamily="34" charset="0"/>
              </a:rPr>
              <a:t> with Buoy!</a:t>
            </a:r>
            <a:br>
              <a:rPr lang="en-US" dirty="0">
                <a:latin typeface="Franklin Gothic Book" panose="020B0503020102020204" pitchFamily="34" charset="0"/>
              </a:rPr>
            </a:br>
            <a:r>
              <a:rPr lang="en-US" sz="1600" i="1" dirty="0">
                <a:latin typeface="Franklin Gothic Book" panose="020B0503020102020204" pitchFamily="34" charset="0"/>
              </a:rPr>
              <a:t>Same functionality for Arctic!</a:t>
            </a:r>
            <a:endParaRPr lang="en-US" dirty="0">
              <a:latin typeface="Franklin Gothic Book" panose="020B0503020102020204" pitchFamily="34" charset="0"/>
            </a:endParaRPr>
          </a:p>
        </p:txBody>
      </p:sp>
      <p:cxnSp>
        <p:nvCxnSpPr>
          <p:cNvPr id="5" name="Straight Connector 4">
            <a:extLst>
              <a:ext uri="{FF2B5EF4-FFF2-40B4-BE49-F238E27FC236}">
                <a16:creationId xmlns:a16="http://schemas.microsoft.com/office/drawing/2014/main" id="{492D90F1-B366-4FE2-954F-C94882D04F5E}"/>
              </a:ext>
            </a:extLst>
          </p:cNvPr>
          <p:cNvCxnSpPr/>
          <p:nvPr/>
        </p:nvCxnSpPr>
        <p:spPr>
          <a:xfrm>
            <a:off x="1518138" y="4830446"/>
            <a:ext cx="5638551" cy="0"/>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60D7371-E915-43EA-B25E-7D1D3E0B74CD}"/>
              </a:ext>
            </a:extLst>
          </p:cNvPr>
          <p:cNvSpPr/>
          <p:nvPr/>
        </p:nvSpPr>
        <p:spPr>
          <a:xfrm>
            <a:off x="3853947" y="4400706"/>
            <a:ext cx="966931" cy="369332"/>
          </a:xfrm>
          <a:prstGeom prst="rect">
            <a:avLst/>
          </a:prstGeom>
        </p:spPr>
        <p:txBody>
          <a:bodyPr wrap="none">
            <a:spAutoFit/>
          </a:bodyPr>
          <a:lstStyle/>
          <a:p>
            <a:pPr algn="ctr"/>
            <a:r>
              <a:rPr lang="en-US" dirty="0"/>
              <a:t>11 miles</a:t>
            </a:r>
          </a:p>
        </p:txBody>
      </p:sp>
      <p:pic>
        <p:nvPicPr>
          <p:cNvPr id="7" name="Picture 6">
            <a:extLst>
              <a:ext uri="{FF2B5EF4-FFF2-40B4-BE49-F238E27FC236}">
                <a16:creationId xmlns:a16="http://schemas.microsoft.com/office/drawing/2014/main" id="{00A363FF-3EE8-4637-A8A0-49069B60B085}"/>
              </a:ext>
            </a:extLst>
          </p:cNvPr>
          <p:cNvPicPr>
            <a:picLocks noChangeAspect="1"/>
          </p:cNvPicPr>
          <p:nvPr/>
        </p:nvPicPr>
        <p:blipFill rotWithShape="1">
          <a:blip r:embed="rId3"/>
          <a:srcRect l="17384" t="24002" r="38388" b="41047"/>
          <a:stretch/>
        </p:blipFill>
        <p:spPr>
          <a:xfrm rot="5400000">
            <a:off x="925562" y="4126407"/>
            <a:ext cx="735984" cy="449167"/>
          </a:xfrm>
          <a:prstGeom prst="rect">
            <a:avLst/>
          </a:prstGeom>
        </p:spPr>
      </p:pic>
      <p:sp>
        <p:nvSpPr>
          <p:cNvPr id="8" name="TextBox 7">
            <a:extLst>
              <a:ext uri="{FF2B5EF4-FFF2-40B4-BE49-F238E27FC236}">
                <a16:creationId xmlns:a16="http://schemas.microsoft.com/office/drawing/2014/main" id="{3EE12FE4-ED82-4DFB-A933-0870789FADAF}"/>
              </a:ext>
            </a:extLst>
          </p:cNvPr>
          <p:cNvSpPr txBox="1"/>
          <p:nvPr/>
        </p:nvSpPr>
        <p:spPr>
          <a:xfrm>
            <a:off x="9219919" y="920390"/>
            <a:ext cx="2467584" cy="461665"/>
          </a:xfrm>
          <a:prstGeom prst="rect">
            <a:avLst/>
          </a:prstGeom>
          <a:noFill/>
        </p:spPr>
        <p:txBody>
          <a:bodyPr wrap="square" rtlCol="0">
            <a:spAutoFit/>
          </a:bodyPr>
          <a:lstStyle/>
          <a:p>
            <a:r>
              <a:rPr lang="en-US" sz="2400" dirty="0">
                <a:solidFill>
                  <a:schemeClr val="accent1"/>
                </a:solidFill>
                <a:latin typeface="Franklin Gothic Medium" panose="020B0603020102020204" pitchFamily="34" charset="0"/>
              </a:rPr>
              <a:t>Key objectives:</a:t>
            </a:r>
          </a:p>
        </p:txBody>
      </p:sp>
      <p:sp>
        <p:nvSpPr>
          <p:cNvPr id="9" name="Star: 5 Points 8">
            <a:extLst>
              <a:ext uri="{FF2B5EF4-FFF2-40B4-BE49-F238E27FC236}">
                <a16:creationId xmlns:a16="http://schemas.microsoft.com/office/drawing/2014/main" id="{FA2104CF-8C15-4553-B975-FC168A05C92B}"/>
              </a:ext>
            </a:extLst>
          </p:cNvPr>
          <p:cNvSpPr/>
          <p:nvPr/>
        </p:nvSpPr>
        <p:spPr>
          <a:xfrm>
            <a:off x="3132084" y="3195150"/>
            <a:ext cx="213884" cy="19286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89818E48-D8D2-440A-B4C2-F68AD6FADD66}"/>
              </a:ext>
            </a:extLst>
          </p:cNvPr>
          <p:cNvSpPr/>
          <p:nvPr/>
        </p:nvSpPr>
        <p:spPr>
          <a:xfrm>
            <a:off x="4289516" y="6019614"/>
            <a:ext cx="213884" cy="19286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B382284-E472-44CA-B7C1-EBFC3427B048}"/>
              </a:ext>
            </a:extLst>
          </p:cNvPr>
          <p:cNvSpPr txBox="1"/>
          <p:nvPr/>
        </p:nvSpPr>
        <p:spPr>
          <a:xfrm>
            <a:off x="4566137" y="5858228"/>
            <a:ext cx="2907884" cy="646331"/>
          </a:xfrm>
          <a:prstGeom prst="rect">
            <a:avLst/>
          </a:prstGeom>
          <a:noFill/>
        </p:spPr>
        <p:txBody>
          <a:bodyPr wrap="square" rtlCol="0">
            <a:spAutoFit/>
          </a:bodyPr>
          <a:lstStyle/>
          <a:p>
            <a:r>
              <a:rPr lang="en-US" dirty="0">
                <a:latin typeface="Franklin Gothic Book" panose="020B0503020102020204" pitchFamily="34" charset="0"/>
              </a:rPr>
              <a:t>UCSB location of </a:t>
            </a:r>
            <a:r>
              <a:rPr lang="en-US" dirty="0" err="1">
                <a:latin typeface="Franklin Gothic Book" panose="020B0503020102020204" pitchFamily="34" charset="0"/>
              </a:rPr>
              <a:t>Freewave</a:t>
            </a:r>
            <a:r>
              <a:rPr lang="en-US" dirty="0">
                <a:latin typeface="Franklin Gothic Book" panose="020B0503020102020204" pitchFamily="34" charset="0"/>
              </a:rPr>
              <a:t> antenna </a:t>
            </a:r>
          </a:p>
        </p:txBody>
      </p:sp>
      <p:sp>
        <p:nvSpPr>
          <p:cNvPr id="12" name="Rectangle 11">
            <a:extLst>
              <a:ext uri="{FF2B5EF4-FFF2-40B4-BE49-F238E27FC236}">
                <a16:creationId xmlns:a16="http://schemas.microsoft.com/office/drawing/2014/main" id="{EF8E7551-14DC-46BE-B5FC-8A0BDB7CB0E7}"/>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00518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FA75233F-8CC1-412F-86A4-5A599172367B}"/>
              </a:ext>
            </a:extLst>
          </p:cNvPr>
          <p:cNvPicPr>
            <a:picLocks noChangeAspect="1"/>
          </p:cNvPicPr>
          <p:nvPr/>
        </p:nvPicPr>
        <p:blipFill>
          <a:blip r:embed="rId2"/>
          <a:stretch>
            <a:fillRect/>
          </a:stretch>
        </p:blipFill>
        <p:spPr>
          <a:xfrm>
            <a:off x="217667" y="1248937"/>
            <a:ext cx="5657661" cy="3430858"/>
          </a:xfrm>
          <a:prstGeom prst="rect">
            <a:avLst/>
          </a:prstGeom>
        </p:spPr>
      </p:pic>
      <p:pic>
        <p:nvPicPr>
          <p:cNvPr id="3" name="Content Placeholder 4">
            <a:extLst>
              <a:ext uri="{FF2B5EF4-FFF2-40B4-BE49-F238E27FC236}">
                <a16:creationId xmlns:a16="http://schemas.microsoft.com/office/drawing/2014/main" id="{A2157158-40F8-4809-8ECD-0181561B7880}"/>
              </a:ext>
            </a:extLst>
          </p:cNvPr>
          <p:cNvPicPr>
            <a:picLocks noChangeAspect="1"/>
          </p:cNvPicPr>
          <p:nvPr/>
        </p:nvPicPr>
        <p:blipFill>
          <a:blip r:embed="rId3"/>
          <a:stretch>
            <a:fillRect/>
          </a:stretch>
        </p:blipFill>
        <p:spPr>
          <a:xfrm>
            <a:off x="5955998" y="1248937"/>
            <a:ext cx="6136850" cy="3430858"/>
          </a:xfrm>
          <a:prstGeom prst="rect">
            <a:avLst/>
          </a:prstGeom>
        </p:spPr>
      </p:pic>
      <p:sp>
        <p:nvSpPr>
          <p:cNvPr id="4" name="Rectangle 3">
            <a:extLst>
              <a:ext uri="{FF2B5EF4-FFF2-40B4-BE49-F238E27FC236}">
                <a16:creationId xmlns:a16="http://schemas.microsoft.com/office/drawing/2014/main" id="{B38B919F-6B0A-4F76-B727-D5296DFF7CB6}"/>
              </a:ext>
            </a:extLst>
          </p:cNvPr>
          <p:cNvSpPr/>
          <p:nvPr/>
        </p:nvSpPr>
        <p:spPr>
          <a:xfrm>
            <a:off x="4758593" y="5126463"/>
            <a:ext cx="6096000" cy="923330"/>
          </a:xfrm>
          <a:prstGeom prst="rect">
            <a:avLst/>
          </a:prstGeom>
        </p:spPr>
        <p:txBody>
          <a:bodyPr>
            <a:spAutoFit/>
          </a:bodyPr>
          <a:lstStyle/>
          <a:p>
            <a:r>
              <a:rPr lang="en-US" dirty="0"/>
              <a:t>Received input from Dave Valentine UCSB about an unmapped seep off the shelf in 240 meters of water.  Redirected LRAUV to sample hours later. </a:t>
            </a:r>
          </a:p>
        </p:txBody>
      </p:sp>
      <p:sp>
        <p:nvSpPr>
          <p:cNvPr id="5" name="TextBox 4">
            <a:extLst>
              <a:ext uri="{FF2B5EF4-FFF2-40B4-BE49-F238E27FC236}">
                <a16:creationId xmlns:a16="http://schemas.microsoft.com/office/drawing/2014/main" id="{7E8E5886-5B9E-449E-8C04-6F6E977A5E9F}"/>
              </a:ext>
            </a:extLst>
          </p:cNvPr>
          <p:cNvSpPr txBox="1"/>
          <p:nvPr/>
        </p:nvSpPr>
        <p:spPr>
          <a:xfrm>
            <a:off x="1366344" y="557048"/>
            <a:ext cx="4589653" cy="461665"/>
          </a:xfrm>
          <a:prstGeom prst="rect">
            <a:avLst/>
          </a:prstGeom>
          <a:noFill/>
        </p:spPr>
        <p:txBody>
          <a:bodyPr wrap="square" rtlCol="0">
            <a:spAutoFit/>
          </a:bodyPr>
          <a:lstStyle/>
          <a:p>
            <a:r>
              <a:rPr lang="en-US" sz="2400" dirty="0">
                <a:latin typeface="Franklin Gothic Medium" panose="020B0603020102020204" pitchFamily="34" charset="0"/>
              </a:rPr>
              <a:t>Santa Barbara Seeps Testing</a:t>
            </a:r>
          </a:p>
        </p:txBody>
      </p:sp>
    </p:spTree>
    <p:extLst>
      <p:ext uri="{BB962C8B-B14F-4D97-AF65-F5344CB8AC3E}">
        <p14:creationId xmlns:p14="http://schemas.microsoft.com/office/powerpoint/2010/main" val="1546333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B351D1-A0D3-B740-B89A-CB4A911CF3FA}"/>
              </a:ext>
            </a:extLst>
          </p:cNvPr>
          <p:cNvSpPr/>
          <p:nvPr/>
        </p:nvSpPr>
        <p:spPr>
          <a:xfrm>
            <a:off x="1833675" y="1"/>
            <a:ext cx="184731" cy="523220"/>
          </a:xfrm>
          <a:prstGeom prst="rect">
            <a:avLst/>
          </a:prstGeom>
        </p:spPr>
        <p:txBody>
          <a:bodyPr wrap="none">
            <a:spAutoFit/>
          </a:bodyPr>
          <a:lstStyle/>
          <a:p>
            <a:endParaRPr lang="en-US" sz="2800" dirty="0"/>
          </a:p>
        </p:txBody>
      </p:sp>
      <p:sp>
        <p:nvSpPr>
          <p:cNvPr id="4" name="Rectangle 3">
            <a:extLst>
              <a:ext uri="{FF2B5EF4-FFF2-40B4-BE49-F238E27FC236}">
                <a16:creationId xmlns:a16="http://schemas.microsoft.com/office/drawing/2014/main" id="{B0A848F1-29E1-5B44-B87D-BFE3F1A6CE36}"/>
              </a:ext>
            </a:extLst>
          </p:cNvPr>
          <p:cNvSpPr/>
          <p:nvPr/>
        </p:nvSpPr>
        <p:spPr>
          <a:xfrm>
            <a:off x="564324" y="933418"/>
            <a:ext cx="8548597" cy="461665"/>
          </a:xfrm>
          <a:prstGeom prst="rect">
            <a:avLst/>
          </a:prstGeom>
        </p:spPr>
        <p:txBody>
          <a:bodyPr wrap="square">
            <a:spAutoFit/>
          </a:bodyPr>
          <a:lstStyle/>
          <a:p>
            <a:r>
              <a:rPr lang="en-US" sz="2400" dirty="0">
                <a:solidFill>
                  <a:schemeClr val="accent1"/>
                </a:solidFill>
                <a:latin typeface="Franklin Gothic Book" panose="020B0503020102020204" pitchFamily="34" charset="0"/>
              </a:rPr>
              <a:t>Innovation for 3D Characterization of Oil Spills:</a:t>
            </a:r>
          </a:p>
        </p:txBody>
      </p:sp>
      <p:sp>
        <p:nvSpPr>
          <p:cNvPr id="7" name="TextBox 6">
            <a:extLst>
              <a:ext uri="{FF2B5EF4-FFF2-40B4-BE49-F238E27FC236}">
                <a16:creationId xmlns:a16="http://schemas.microsoft.com/office/drawing/2014/main" id="{CED3DF72-8F7E-A049-853A-94021835EA27}"/>
              </a:ext>
            </a:extLst>
          </p:cNvPr>
          <p:cNvSpPr txBox="1"/>
          <p:nvPr/>
        </p:nvSpPr>
        <p:spPr>
          <a:xfrm>
            <a:off x="194264" y="2741918"/>
            <a:ext cx="6853383" cy="2646878"/>
          </a:xfrm>
          <a:prstGeom prst="rect">
            <a:avLst/>
          </a:prstGeom>
          <a:noFill/>
        </p:spPr>
        <p:txBody>
          <a:bodyPr wrap="square" rtlCol="0">
            <a:spAutoFit/>
          </a:bodyPr>
          <a:lstStyle/>
          <a:p>
            <a:r>
              <a:rPr lang="en-US" sz="2000" dirty="0">
                <a:latin typeface="Franklin Gothic Book" panose="020B0503020102020204" pitchFamily="34" charset="0"/>
              </a:rPr>
              <a:t>Project: 3D mapping and characterization of oil droplets using a REMUS-600 with oil sensing/sampling sensor package:</a:t>
            </a:r>
            <a:endParaRPr lang="en-US" sz="2400" dirty="0">
              <a:latin typeface="Franklin Gothic Book" panose="020B0503020102020204" pitchFamily="34" charset="0"/>
            </a:endParaRPr>
          </a:p>
          <a:p>
            <a:pPr marL="342900" indent="-342900">
              <a:buFont typeface="+mj-lt"/>
              <a:buAutoNum type="arabicPeriod"/>
            </a:pPr>
            <a:r>
              <a:rPr lang="en-US" dirty="0">
                <a:latin typeface="Franklin Gothic Book" panose="020B0503020102020204" pitchFamily="34" charset="0"/>
              </a:rPr>
              <a:t>Development of a water gulper (sampler) for collecting water samples up to one liter per bottle (12 per dive)</a:t>
            </a:r>
          </a:p>
          <a:p>
            <a:pPr marL="342900" indent="-342900">
              <a:buFont typeface="+mj-lt"/>
              <a:buAutoNum type="arabicPeriod"/>
            </a:pPr>
            <a:r>
              <a:rPr lang="en-US" dirty="0" err="1">
                <a:latin typeface="Franklin Gothic Book" panose="020B0503020102020204" pitchFamily="34" charset="0"/>
              </a:rPr>
              <a:t>SeaOWL</a:t>
            </a:r>
            <a:r>
              <a:rPr lang="en-US" dirty="0">
                <a:latin typeface="Franklin Gothic Book" panose="020B0503020102020204" pitchFamily="34" charset="0"/>
              </a:rPr>
              <a:t> </a:t>
            </a:r>
            <a:r>
              <a:rPr lang="en-US" dirty="0" err="1">
                <a:latin typeface="Franklin Gothic Book" panose="020B0503020102020204" pitchFamily="34" charset="0"/>
              </a:rPr>
              <a:t>ecopuck</a:t>
            </a:r>
            <a:r>
              <a:rPr lang="en-US" dirty="0">
                <a:latin typeface="Franklin Gothic Book" panose="020B0503020102020204" pitchFamily="34" charset="0"/>
              </a:rPr>
              <a:t> will determine where to sample</a:t>
            </a:r>
          </a:p>
          <a:p>
            <a:pPr marL="342900" indent="-342900">
              <a:buFont typeface="+mj-lt"/>
              <a:buAutoNum type="arabicPeriod"/>
            </a:pPr>
            <a:r>
              <a:rPr lang="en-US" dirty="0">
                <a:latin typeface="Franklin Gothic Book" panose="020B0503020102020204" pitchFamily="34" charset="0"/>
              </a:rPr>
              <a:t>Also includes, HD camera, DO,  CTD and </a:t>
            </a:r>
            <a:r>
              <a:rPr lang="en-US" dirty="0" err="1">
                <a:latin typeface="Franklin Gothic Book" panose="020B0503020102020204" pitchFamily="34" charset="0"/>
              </a:rPr>
              <a:t>sidescan</a:t>
            </a:r>
            <a:r>
              <a:rPr lang="en-US" dirty="0">
                <a:latin typeface="Franklin Gothic Book" panose="020B0503020102020204" pitchFamily="34" charset="0"/>
              </a:rPr>
              <a:t> sensors</a:t>
            </a:r>
          </a:p>
          <a:p>
            <a:pPr marL="342900" indent="-342900">
              <a:buFont typeface="+mj-lt"/>
              <a:buAutoNum type="arabicPeriod"/>
            </a:pPr>
            <a:r>
              <a:rPr lang="en-US" dirty="0">
                <a:latin typeface="Franklin Gothic Book" panose="020B0503020102020204" pitchFamily="34" charset="0"/>
              </a:rPr>
              <a:t>Integration of a holographic camera miniaturized based on the same system used at DWH</a:t>
            </a:r>
          </a:p>
          <a:p>
            <a:pPr lvl="1"/>
            <a:r>
              <a:rPr lang="en-US" dirty="0">
                <a:latin typeface="Franklin Gothic Book" panose="020B0503020102020204" pitchFamily="34" charset="0"/>
              </a:rPr>
              <a:t>*Field testing at Santa Barbara Seeps site by August 2019</a:t>
            </a:r>
          </a:p>
        </p:txBody>
      </p:sp>
      <p:pic>
        <p:nvPicPr>
          <p:cNvPr id="17" name="WHOImarkBLUE.png">
            <a:extLst>
              <a:ext uri="{FF2B5EF4-FFF2-40B4-BE49-F238E27FC236}">
                <a16:creationId xmlns:a16="http://schemas.microsoft.com/office/drawing/2014/main" id="{9C9E0D07-EE18-834A-A527-A4B9DB46EC1A}"/>
              </a:ext>
            </a:extLst>
          </p:cNvPr>
          <p:cNvPicPr>
            <a:picLocks noChangeAspect="1"/>
          </p:cNvPicPr>
          <p:nvPr/>
        </p:nvPicPr>
        <p:blipFill>
          <a:blip r:embed="rId3" cstate="print"/>
          <a:stretch>
            <a:fillRect/>
          </a:stretch>
        </p:blipFill>
        <p:spPr>
          <a:xfrm>
            <a:off x="645173" y="1608124"/>
            <a:ext cx="1767959" cy="492129"/>
          </a:xfrm>
          <a:prstGeom prst="rect">
            <a:avLst/>
          </a:prstGeom>
          <a:ln w="12700">
            <a:miter lim="400000"/>
          </a:ln>
        </p:spPr>
      </p:pic>
      <p:pic>
        <p:nvPicPr>
          <p:cNvPr id="14" name="Picture 13">
            <a:extLst>
              <a:ext uri="{FF2B5EF4-FFF2-40B4-BE49-F238E27FC236}">
                <a16:creationId xmlns:a16="http://schemas.microsoft.com/office/drawing/2014/main" id="{3AC4C6B7-2CF0-F44A-A330-23A726A9B157}"/>
              </a:ext>
            </a:extLst>
          </p:cNvPr>
          <p:cNvPicPr/>
          <p:nvPr/>
        </p:nvPicPr>
        <p:blipFill>
          <a:blip r:embed="rId4"/>
          <a:stretch>
            <a:fillRect/>
          </a:stretch>
        </p:blipFill>
        <p:spPr>
          <a:xfrm>
            <a:off x="7642582" y="3931252"/>
            <a:ext cx="4137041" cy="2308090"/>
          </a:xfrm>
          <a:prstGeom prst="rect">
            <a:avLst/>
          </a:prstGeom>
          <a:ln>
            <a:solidFill>
              <a:schemeClr val="accent1"/>
            </a:solidFill>
          </a:ln>
        </p:spPr>
      </p:pic>
      <p:sp>
        <p:nvSpPr>
          <p:cNvPr id="2" name="TextBox 1">
            <a:extLst>
              <a:ext uri="{FF2B5EF4-FFF2-40B4-BE49-F238E27FC236}">
                <a16:creationId xmlns:a16="http://schemas.microsoft.com/office/drawing/2014/main" id="{FF4BA3C6-CC9F-794A-BDF8-68B97CCE84DB}"/>
              </a:ext>
            </a:extLst>
          </p:cNvPr>
          <p:cNvSpPr txBox="1"/>
          <p:nvPr/>
        </p:nvSpPr>
        <p:spPr>
          <a:xfrm>
            <a:off x="8754488" y="6243073"/>
            <a:ext cx="3021231" cy="5363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defTabSz="410766" hangingPunct="0">
              <a:spcBef>
                <a:spcPts val="1650"/>
              </a:spcBef>
            </a:pPr>
            <a:r>
              <a:rPr lang="en-US" sz="1600" dirty="0">
                <a:solidFill>
                  <a:srgbClr val="838787"/>
                </a:solidFill>
                <a:latin typeface="Avenir Next Medium"/>
                <a:ea typeface="Avenir Next Medium"/>
                <a:cs typeface="Avenir Next Medium"/>
                <a:sym typeface="Avenir Next Medium"/>
              </a:rPr>
              <a:t>Water Gulper Development</a:t>
            </a:r>
          </a:p>
        </p:txBody>
      </p:sp>
      <p:sp>
        <p:nvSpPr>
          <p:cNvPr id="16" name="Rectangle 15">
            <a:extLst>
              <a:ext uri="{FF2B5EF4-FFF2-40B4-BE49-F238E27FC236}">
                <a16:creationId xmlns:a16="http://schemas.microsoft.com/office/drawing/2014/main" id="{D7642AA9-8BCE-4B4D-84F9-FF6D825F8CDD}"/>
              </a:ext>
            </a:extLst>
          </p:cNvPr>
          <p:cNvSpPr/>
          <p:nvPr/>
        </p:nvSpPr>
        <p:spPr>
          <a:xfrm>
            <a:off x="427752" y="383759"/>
            <a:ext cx="7389866" cy="523220"/>
          </a:xfrm>
          <a:prstGeom prst="rect">
            <a:avLst/>
          </a:prstGeom>
        </p:spPr>
        <p:txBody>
          <a:bodyPr wrap="square">
            <a:spAutoFit/>
          </a:bodyPr>
          <a:lstStyle/>
          <a:p>
            <a:r>
              <a:rPr lang="en-US" sz="2800" dirty="0">
                <a:solidFill>
                  <a:srgbClr val="FFFF00"/>
                </a:solidFill>
                <a:latin typeface="Franklin Gothic Book" panose="020B0503020102020204" pitchFamily="34" charset="0"/>
              </a:rPr>
              <a:t>Project LRAUV:</a:t>
            </a:r>
            <a:r>
              <a:rPr lang="en-US" sz="2800" dirty="0">
                <a:latin typeface="Franklin Gothic Book" panose="020B0503020102020204" pitchFamily="34" charset="0"/>
              </a:rPr>
              <a:t>  Complimentary Work</a:t>
            </a:r>
          </a:p>
        </p:txBody>
      </p:sp>
      <p:pic>
        <p:nvPicPr>
          <p:cNvPr id="21" name="Picture 20">
            <a:extLst>
              <a:ext uri="{FF2B5EF4-FFF2-40B4-BE49-F238E27FC236}">
                <a16:creationId xmlns:a16="http://schemas.microsoft.com/office/drawing/2014/main" id="{98EA4C13-5688-0940-B0BA-0F509E83E96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745780" y="1501689"/>
            <a:ext cx="922343" cy="922343"/>
          </a:xfrm>
          <a:prstGeom prst="rect">
            <a:avLst/>
          </a:prstGeom>
        </p:spPr>
      </p:pic>
      <p:pic>
        <p:nvPicPr>
          <p:cNvPr id="22" name="Picture 21">
            <a:extLst>
              <a:ext uri="{FF2B5EF4-FFF2-40B4-BE49-F238E27FC236}">
                <a16:creationId xmlns:a16="http://schemas.microsoft.com/office/drawing/2014/main" id="{7246621A-5F50-CA48-9C51-982CF086362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98307" y="1470420"/>
            <a:ext cx="962298" cy="945266"/>
          </a:xfrm>
          <a:prstGeom prst="rect">
            <a:avLst/>
          </a:prstGeom>
        </p:spPr>
      </p:pic>
      <p:pic>
        <p:nvPicPr>
          <p:cNvPr id="23" name="Picture 22">
            <a:extLst>
              <a:ext uri="{FF2B5EF4-FFF2-40B4-BE49-F238E27FC236}">
                <a16:creationId xmlns:a16="http://schemas.microsoft.com/office/drawing/2014/main" id="{BA3B5CFF-1B28-A040-9A63-DA952C2BEC6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853298" y="1497850"/>
            <a:ext cx="1391883" cy="917836"/>
          </a:xfrm>
          <a:prstGeom prst="rect">
            <a:avLst/>
          </a:prstGeom>
        </p:spPr>
      </p:pic>
      <p:pic>
        <p:nvPicPr>
          <p:cNvPr id="18" name="Picture 17">
            <a:extLst>
              <a:ext uri="{FF2B5EF4-FFF2-40B4-BE49-F238E27FC236}">
                <a16:creationId xmlns:a16="http://schemas.microsoft.com/office/drawing/2014/main" id="{EE1AC332-C53F-4724-A469-962D8986EC69}"/>
              </a:ext>
            </a:extLst>
          </p:cNvPr>
          <p:cNvPicPr/>
          <p:nvPr/>
        </p:nvPicPr>
        <p:blipFill>
          <a:blip r:embed="rId8" cstate="print">
            <a:extLst>
              <a:ext uri="{28A0092B-C50C-407E-A947-70E740481C1C}">
                <a14:useLocalDpi xmlns:a14="http://schemas.microsoft.com/office/drawing/2010/main" val="0"/>
              </a:ext>
            </a:extLst>
          </a:blip>
          <a:stretch>
            <a:fillRect/>
          </a:stretch>
        </p:blipFill>
        <p:spPr>
          <a:xfrm rot="5400000">
            <a:off x="8997977" y="728784"/>
            <a:ext cx="3466931" cy="2532586"/>
          </a:xfrm>
          <a:prstGeom prst="rect">
            <a:avLst/>
          </a:prstGeom>
        </p:spPr>
      </p:pic>
      <p:pic>
        <p:nvPicPr>
          <p:cNvPr id="19" name="Picture 18">
            <a:extLst>
              <a:ext uri="{FF2B5EF4-FFF2-40B4-BE49-F238E27FC236}">
                <a16:creationId xmlns:a16="http://schemas.microsoft.com/office/drawing/2014/main" id="{75B68C77-0229-4FC7-80E7-E6B24E54724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flipH="1">
            <a:off x="7084162" y="2662191"/>
            <a:ext cx="2028759" cy="1593269"/>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F9FE0824-1DEC-7244-B67C-215229F772AC}"/>
              </a:ext>
            </a:extLst>
          </p:cNvPr>
          <p:cNvCxnSpPr>
            <a:cxnSpLocks/>
          </p:cNvCxnSpPr>
          <p:nvPr/>
        </p:nvCxnSpPr>
        <p:spPr>
          <a:xfrm>
            <a:off x="8388528" y="3931252"/>
            <a:ext cx="760908" cy="679827"/>
          </a:xfrm>
          <a:prstGeom prst="straightConnector1">
            <a:avLst/>
          </a:prstGeom>
          <a:ln w="603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B296CAA-E089-A144-8711-ADE7679EBD7B}"/>
              </a:ext>
            </a:extLst>
          </p:cNvPr>
          <p:cNvSpPr txBox="1"/>
          <p:nvPr/>
        </p:nvSpPr>
        <p:spPr>
          <a:xfrm>
            <a:off x="10065995" y="3886128"/>
            <a:ext cx="1931741" cy="738664"/>
          </a:xfrm>
          <a:prstGeom prst="rect">
            <a:avLst/>
          </a:prstGeom>
          <a:noFill/>
          <a:ln>
            <a:solidFill>
              <a:schemeClr val="accent1"/>
            </a:solidFill>
          </a:ln>
        </p:spPr>
        <p:txBody>
          <a:bodyPr wrap="square" rtlCol="0">
            <a:spAutoFit/>
          </a:bodyPr>
          <a:lstStyle/>
          <a:p>
            <a:r>
              <a:rPr lang="en-US" sz="1400" dirty="0">
                <a:solidFill>
                  <a:schemeClr val="bg2"/>
                </a:solidFill>
                <a:latin typeface="Franklin Gothic Book" panose="020B0503020102020204" pitchFamily="34" charset="0"/>
              </a:rPr>
              <a:t>6 -1L bottles per section, allows for 12 samples per dive</a:t>
            </a:r>
          </a:p>
        </p:txBody>
      </p:sp>
      <p:sp>
        <p:nvSpPr>
          <p:cNvPr id="20" name="Rectangle 19">
            <a:extLst>
              <a:ext uri="{FF2B5EF4-FFF2-40B4-BE49-F238E27FC236}">
                <a16:creationId xmlns:a16="http://schemas.microsoft.com/office/drawing/2014/main" id="{012013B0-154C-4DD4-A4DC-00DB47D81249}"/>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901220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F1ED32-1C7E-3844-BFC0-2DC0B77AB6C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6513" y="974871"/>
            <a:ext cx="5570691" cy="1962454"/>
          </a:xfrm>
          <a:prstGeom prst="rect">
            <a:avLst/>
          </a:prstGeom>
        </p:spPr>
      </p:pic>
      <p:sp>
        <p:nvSpPr>
          <p:cNvPr id="3" name="Rectangle 2"/>
          <p:cNvSpPr/>
          <p:nvPr/>
        </p:nvSpPr>
        <p:spPr>
          <a:xfrm>
            <a:off x="187533" y="316075"/>
            <a:ext cx="10154318" cy="600164"/>
          </a:xfrm>
          <a:prstGeom prst="rect">
            <a:avLst/>
          </a:prstGeom>
        </p:spPr>
        <p:txBody>
          <a:bodyPr wrap="none">
            <a:spAutoFit/>
          </a:bodyPr>
          <a:lstStyle/>
          <a:p>
            <a:r>
              <a:rPr lang="en-US" sz="3300" dirty="0">
                <a:solidFill>
                  <a:schemeClr val="accent1"/>
                </a:solidFill>
                <a:latin typeface="Franklin Gothic Book" panose="020B0503020102020204" pitchFamily="34" charset="0"/>
              </a:rPr>
              <a:t>Innovation for 3D Characterization of Oil Spills: </a:t>
            </a:r>
            <a:r>
              <a:rPr lang="en-US" sz="3300" dirty="0" err="1">
                <a:solidFill>
                  <a:schemeClr val="accent1"/>
                </a:solidFill>
                <a:latin typeface="Franklin Gothic Book" panose="020B0503020102020204" pitchFamily="34" charset="0"/>
              </a:rPr>
              <a:t>Holocam</a:t>
            </a:r>
            <a:endParaRPr lang="en-US" sz="3300" dirty="0">
              <a:solidFill>
                <a:schemeClr val="accent1"/>
              </a:solidFill>
              <a:latin typeface="Franklin Gothic Book" panose="020B05030201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18229" y="1487846"/>
            <a:ext cx="892926" cy="892926"/>
          </a:xfrm>
          <a:prstGeom prst="rect">
            <a:avLst/>
          </a:prstGeom>
        </p:spPr>
      </p:pic>
      <p:sp>
        <p:nvSpPr>
          <p:cNvPr id="10" name="TextBox 9"/>
          <p:cNvSpPr txBox="1"/>
          <p:nvPr/>
        </p:nvSpPr>
        <p:spPr>
          <a:xfrm>
            <a:off x="206513" y="2718249"/>
            <a:ext cx="5504642" cy="26651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228600" indent="-228600" defTabSz="410766" hangingPunct="0">
              <a:spcBef>
                <a:spcPts val="1650"/>
              </a:spcBef>
              <a:buFont typeface="Arial" panose="020B0604020202020204" pitchFamily="34" charset="0"/>
              <a:buChar char="•"/>
            </a:pPr>
            <a:r>
              <a:rPr lang="en-US" dirty="0">
                <a:latin typeface="Franklin Gothic Book" panose="020B0503020102020204" pitchFamily="34" charset="0"/>
              </a:rPr>
              <a:t>Based on system used by C. Davis during DWH and miniaturized to fit smaller vehicles like REMUS-100 (7.5 inches in diameter)</a:t>
            </a:r>
            <a:endParaRPr lang="en-US" dirty="0">
              <a:solidFill>
                <a:srgbClr val="838787"/>
              </a:solidFill>
              <a:latin typeface="Franklin Gothic Book" panose="020B0503020102020204" pitchFamily="34" charset="0"/>
              <a:ea typeface="Avenir Next Medium"/>
              <a:cs typeface="Avenir Next Medium"/>
              <a:sym typeface="Avenir Next Medium"/>
            </a:endParaRPr>
          </a:p>
          <a:p>
            <a:pPr marL="228600" indent="-228600" defTabSz="410766" hangingPunct="0">
              <a:spcBef>
                <a:spcPts val="1650"/>
              </a:spcBef>
              <a:buFont typeface="Arial" panose="020B0604020202020204" pitchFamily="34" charset="0"/>
              <a:buChar char="•"/>
            </a:pPr>
            <a:r>
              <a:rPr lang="en-US" dirty="0">
                <a:solidFill>
                  <a:srgbClr val="838787"/>
                </a:solidFill>
                <a:latin typeface="Franklin Gothic Book" panose="020B0503020102020204" pitchFamily="34" charset="0"/>
                <a:ea typeface="Avenir Next Medium"/>
                <a:cs typeface="Avenir Next Medium"/>
                <a:sym typeface="Avenir Next Medium"/>
              </a:rPr>
              <a:t>Imagining volume of 20 ml can give you 318 images in one holographic image- huge amount of data</a:t>
            </a:r>
          </a:p>
          <a:p>
            <a:pPr marL="228600" indent="-228600" defTabSz="410766" hangingPunct="0">
              <a:spcBef>
                <a:spcPts val="1650"/>
              </a:spcBef>
              <a:buFont typeface="Arial" panose="020B0604020202020204" pitchFamily="34" charset="0"/>
              <a:buChar char="•"/>
            </a:pPr>
            <a:r>
              <a:rPr lang="en-US" dirty="0">
                <a:latin typeface="Franklin Gothic Book" panose="020B0503020102020204" pitchFamily="34" charset="0"/>
              </a:rPr>
              <a:t>System rated to 1000 meters and can be used on other platforms, just need power and Ethernet</a:t>
            </a:r>
            <a:endParaRPr lang="en-US" dirty="0">
              <a:solidFill>
                <a:srgbClr val="838787"/>
              </a:solidFill>
              <a:latin typeface="Franklin Gothic Book" panose="020B0503020102020204" pitchFamily="34" charset="0"/>
              <a:ea typeface="Avenir Next Medium"/>
              <a:cs typeface="Avenir Next Medium"/>
              <a:sym typeface="Avenir Next Medium"/>
            </a:endParaRPr>
          </a:p>
        </p:txBody>
      </p:sp>
      <p:pic>
        <p:nvPicPr>
          <p:cNvPr id="11" name="image62.jpg">
            <a:extLst>
              <a:ext uri="{FF2B5EF4-FFF2-40B4-BE49-F238E27FC236}">
                <a16:creationId xmlns:a16="http://schemas.microsoft.com/office/drawing/2014/main" id="{54D79A25-59E2-4C8F-9137-8B1D510FBABA}"/>
              </a:ext>
            </a:extLst>
          </p:cNvPr>
          <p:cNvPicPr/>
          <p:nvPr/>
        </p:nvPicPr>
        <p:blipFill>
          <a:blip r:embed="rId5"/>
          <a:srcRect/>
          <a:stretch>
            <a:fillRect/>
          </a:stretch>
        </p:blipFill>
        <p:spPr>
          <a:xfrm>
            <a:off x="5927413" y="1202840"/>
            <a:ext cx="3046596" cy="3632258"/>
          </a:xfrm>
          <a:prstGeom prst="rect">
            <a:avLst/>
          </a:prstGeom>
          <a:ln/>
        </p:spPr>
      </p:pic>
      <p:pic>
        <p:nvPicPr>
          <p:cNvPr id="12" name="image7.jpg">
            <a:extLst>
              <a:ext uri="{FF2B5EF4-FFF2-40B4-BE49-F238E27FC236}">
                <a16:creationId xmlns:a16="http://schemas.microsoft.com/office/drawing/2014/main" id="{748C251C-52BC-4EEA-9956-4888A0AA2C32}"/>
              </a:ext>
            </a:extLst>
          </p:cNvPr>
          <p:cNvPicPr/>
          <p:nvPr/>
        </p:nvPicPr>
        <p:blipFill>
          <a:blip r:embed="rId6"/>
          <a:srcRect/>
          <a:stretch>
            <a:fillRect/>
          </a:stretch>
        </p:blipFill>
        <p:spPr>
          <a:xfrm>
            <a:off x="9019095" y="4050825"/>
            <a:ext cx="3046596" cy="2237560"/>
          </a:xfrm>
          <a:prstGeom prst="rect">
            <a:avLst/>
          </a:prstGeom>
          <a:ln/>
        </p:spPr>
      </p:pic>
      <p:pic>
        <p:nvPicPr>
          <p:cNvPr id="15" name="Content Placeholder 9">
            <a:extLst>
              <a:ext uri="{FF2B5EF4-FFF2-40B4-BE49-F238E27FC236}">
                <a16:creationId xmlns:a16="http://schemas.microsoft.com/office/drawing/2014/main" id="{87206423-500C-4053-88AB-B6FB395E698F}"/>
              </a:ext>
            </a:extLst>
          </p:cNvPr>
          <p:cNvPicPr>
            <a:picLocks noChangeAspect="1"/>
          </p:cNvPicPr>
          <p:nvPr/>
        </p:nvPicPr>
        <p:blipFill>
          <a:blip r:embed="rId7"/>
          <a:stretch>
            <a:fillRect/>
          </a:stretch>
        </p:blipFill>
        <p:spPr>
          <a:xfrm>
            <a:off x="9019095" y="1831271"/>
            <a:ext cx="3052282" cy="1704077"/>
          </a:xfrm>
          <a:prstGeom prst="rect">
            <a:avLst/>
          </a:prstGeom>
        </p:spPr>
      </p:pic>
      <p:sp>
        <p:nvSpPr>
          <p:cNvPr id="9" name="Rectangle 8">
            <a:extLst>
              <a:ext uri="{FF2B5EF4-FFF2-40B4-BE49-F238E27FC236}">
                <a16:creationId xmlns:a16="http://schemas.microsoft.com/office/drawing/2014/main" id="{00EA4F8C-69D5-432E-BBAE-79E591B17561}"/>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50449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B6BFB176-C3CC-4E7E-BD4F-FCB060FCB8D1}"/>
              </a:ext>
            </a:extLst>
          </p:cNvPr>
          <p:cNvPicPr>
            <a:picLocks noChangeAspect="1"/>
          </p:cNvPicPr>
          <p:nvPr/>
        </p:nvPicPr>
        <p:blipFill>
          <a:blip r:embed="rId2"/>
          <a:stretch>
            <a:fillRect/>
          </a:stretch>
        </p:blipFill>
        <p:spPr>
          <a:xfrm>
            <a:off x="-130731" y="-1"/>
            <a:ext cx="5795963" cy="4346972"/>
          </a:xfrm>
          <a:prstGeom prst="rect">
            <a:avLst/>
          </a:prstGeom>
        </p:spPr>
      </p:pic>
      <p:pic>
        <p:nvPicPr>
          <p:cNvPr id="2" name="Picture 1">
            <a:extLst>
              <a:ext uri="{FF2B5EF4-FFF2-40B4-BE49-F238E27FC236}">
                <a16:creationId xmlns:a16="http://schemas.microsoft.com/office/drawing/2014/main" id="{A526D214-681D-4C96-A1EE-33286FE6B104}"/>
              </a:ext>
            </a:extLst>
          </p:cNvPr>
          <p:cNvPicPr>
            <a:picLocks noChangeAspect="1"/>
          </p:cNvPicPr>
          <p:nvPr/>
        </p:nvPicPr>
        <p:blipFill>
          <a:blip r:embed="rId3"/>
          <a:stretch>
            <a:fillRect/>
          </a:stretch>
        </p:blipFill>
        <p:spPr>
          <a:xfrm>
            <a:off x="-130731" y="3657708"/>
            <a:ext cx="2517198" cy="3356264"/>
          </a:xfrm>
          <a:prstGeom prst="rect">
            <a:avLst/>
          </a:prstGeom>
        </p:spPr>
      </p:pic>
      <p:pic>
        <p:nvPicPr>
          <p:cNvPr id="4" name="Picture 3">
            <a:extLst>
              <a:ext uri="{FF2B5EF4-FFF2-40B4-BE49-F238E27FC236}">
                <a16:creationId xmlns:a16="http://schemas.microsoft.com/office/drawing/2014/main" id="{05018B47-6B7B-42B8-812C-6DF8D9359E8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4932" y="205926"/>
            <a:ext cx="6272768" cy="4922981"/>
          </a:xfrm>
          <a:prstGeom prst="rect">
            <a:avLst/>
          </a:prstGeom>
          <a:noFill/>
          <a:ln>
            <a:noFill/>
          </a:ln>
        </p:spPr>
      </p:pic>
      <p:sp>
        <p:nvSpPr>
          <p:cNvPr id="5" name="TextBox 4">
            <a:extLst>
              <a:ext uri="{FF2B5EF4-FFF2-40B4-BE49-F238E27FC236}">
                <a16:creationId xmlns:a16="http://schemas.microsoft.com/office/drawing/2014/main" id="{E2E6026B-5F29-4A43-9A57-A2A697EE94AF}"/>
              </a:ext>
            </a:extLst>
          </p:cNvPr>
          <p:cNvSpPr txBox="1"/>
          <p:nvPr/>
        </p:nvSpPr>
        <p:spPr>
          <a:xfrm>
            <a:off x="2386467" y="4482576"/>
            <a:ext cx="2438400" cy="646331"/>
          </a:xfrm>
          <a:prstGeom prst="rect">
            <a:avLst/>
          </a:prstGeom>
          <a:noFill/>
        </p:spPr>
        <p:txBody>
          <a:bodyPr wrap="square" rtlCol="0">
            <a:spAutoFit/>
          </a:bodyPr>
          <a:lstStyle/>
          <a:p>
            <a:r>
              <a:rPr lang="en-US" dirty="0" err="1">
                <a:latin typeface="Franklin Gothic Book" panose="020B0503020102020204" pitchFamily="34" charset="0"/>
              </a:rPr>
              <a:t>Goletta</a:t>
            </a:r>
            <a:r>
              <a:rPr lang="en-US" dirty="0">
                <a:latin typeface="Franklin Gothic Book" panose="020B0503020102020204" pitchFamily="34" charset="0"/>
              </a:rPr>
              <a:t> Pier, LRAUV deployment</a:t>
            </a:r>
          </a:p>
        </p:txBody>
      </p:sp>
      <p:sp>
        <p:nvSpPr>
          <p:cNvPr id="6" name="TextBox 5">
            <a:extLst>
              <a:ext uri="{FF2B5EF4-FFF2-40B4-BE49-F238E27FC236}">
                <a16:creationId xmlns:a16="http://schemas.microsoft.com/office/drawing/2014/main" id="{95C595EA-2692-904B-B8F0-27D2D9BACEA7}"/>
              </a:ext>
            </a:extLst>
          </p:cNvPr>
          <p:cNvSpPr txBox="1"/>
          <p:nvPr/>
        </p:nvSpPr>
        <p:spPr>
          <a:xfrm>
            <a:off x="7835900" y="5471807"/>
            <a:ext cx="3048000" cy="646331"/>
          </a:xfrm>
          <a:prstGeom prst="rect">
            <a:avLst/>
          </a:prstGeom>
          <a:noFill/>
        </p:spPr>
        <p:txBody>
          <a:bodyPr wrap="square" rtlCol="0">
            <a:spAutoFit/>
          </a:bodyPr>
          <a:lstStyle/>
          <a:p>
            <a:r>
              <a:rPr lang="en-US" dirty="0">
                <a:latin typeface="Franklin Gothic Book" panose="020B0503020102020204" pitchFamily="34" charset="0"/>
              </a:rPr>
              <a:t>USCG Coast Guard Buoy Tender, </a:t>
            </a:r>
            <a:r>
              <a:rPr lang="en-US" i="1" dirty="0">
                <a:latin typeface="Franklin Gothic Book" panose="020B0503020102020204" pitchFamily="34" charset="0"/>
              </a:rPr>
              <a:t>George Cobb</a:t>
            </a:r>
          </a:p>
        </p:txBody>
      </p:sp>
    </p:spTree>
    <p:extLst>
      <p:ext uri="{BB962C8B-B14F-4D97-AF65-F5344CB8AC3E}">
        <p14:creationId xmlns:p14="http://schemas.microsoft.com/office/powerpoint/2010/main" val="2317036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345610-1FFD-4AFC-8F8B-8956C7197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8554"/>
            <a:ext cx="12192000" cy="5320118"/>
          </a:xfrm>
          <a:prstGeom prst="rect">
            <a:avLst/>
          </a:prstGeom>
        </p:spPr>
      </p:pic>
      <p:sp>
        <p:nvSpPr>
          <p:cNvPr id="2" name="TextBox 1">
            <a:extLst>
              <a:ext uri="{FF2B5EF4-FFF2-40B4-BE49-F238E27FC236}">
                <a16:creationId xmlns:a16="http://schemas.microsoft.com/office/drawing/2014/main" id="{9B3CE2FB-EB00-46CA-A093-4126EFD4DD90}"/>
              </a:ext>
            </a:extLst>
          </p:cNvPr>
          <p:cNvSpPr txBox="1"/>
          <p:nvPr/>
        </p:nvSpPr>
        <p:spPr>
          <a:xfrm>
            <a:off x="918129" y="2853007"/>
            <a:ext cx="6276109" cy="646331"/>
          </a:xfrm>
          <a:prstGeom prst="rect">
            <a:avLst/>
          </a:prstGeom>
          <a:noFill/>
        </p:spPr>
        <p:txBody>
          <a:bodyPr wrap="square" rtlCol="0">
            <a:spAutoFit/>
          </a:bodyPr>
          <a:lstStyle/>
          <a:p>
            <a:r>
              <a:rPr lang="en-US" sz="3600" dirty="0">
                <a:solidFill>
                  <a:srgbClr val="FFFF00"/>
                </a:solidFill>
                <a:latin typeface="Franklin Gothic Medium" panose="020B0603020102020204" pitchFamily="34" charset="0"/>
              </a:rPr>
              <a:t>Environmental Observations</a:t>
            </a:r>
          </a:p>
        </p:txBody>
      </p:sp>
      <p:pic>
        <p:nvPicPr>
          <p:cNvPr id="3" name="Content Placeholder 4">
            <a:extLst>
              <a:ext uri="{FF2B5EF4-FFF2-40B4-BE49-F238E27FC236}">
                <a16:creationId xmlns:a16="http://schemas.microsoft.com/office/drawing/2014/main" id="{38FAC736-3AC5-4273-8E57-C433E73D8B47}"/>
              </a:ext>
            </a:extLst>
          </p:cNvPr>
          <p:cNvPicPr>
            <a:picLocks noChangeAspect="1"/>
          </p:cNvPicPr>
          <p:nvPr/>
        </p:nvPicPr>
        <p:blipFill rotWithShape="1">
          <a:blip r:embed="rId4"/>
          <a:srcRect l="14830" t="30803" r="20685"/>
          <a:stretch/>
        </p:blipFill>
        <p:spPr>
          <a:xfrm>
            <a:off x="8575906" y="3640498"/>
            <a:ext cx="2835251" cy="1701819"/>
          </a:xfrm>
          <a:prstGeom prst="rect">
            <a:avLst/>
          </a:prstGeom>
        </p:spPr>
      </p:pic>
      <p:pic>
        <p:nvPicPr>
          <p:cNvPr id="7" name="Picture 6">
            <a:extLst>
              <a:ext uri="{FF2B5EF4-FFF2-40B4-BE49-F238E27FC236}">
                <a16:creationId xmlns:a16="http://schemas.microsoft.com/office/drawing/2014/main" id="{6F2B593E-B87E-427C-A346-C6765C3880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7499" y="929559"/>
            <a:ext cx="3426372" cy="2569779"/>
          </a:xfrm>
          <a:prstGeom prst="rect">
            <a:avLst/>
          </a:prstGeom>
        </p:spPr>
      </p:pic>
      <p:pic>
        <p:nvPicPr>
          <p:cNvPr id="8" name="Picture 7">
            <a:extLst>
              <a:ext uri="{FF2B5EF4-FFF2-40B4-BE49-F238E27FC236}">
                <a16:creationId xmlns:a16="http://schemas.microsoft.com/office/drawing/2014/main" id="{CB67E5D0-BB60-4F67-8E46-4EFAEB6E548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84335" y="3829798"/>
            <a:ext cx="3021725" cy="1701819"/>
          </a:xfrm>
          <a:prstGeom prst="rect">
            <a:avLst/>
          </a:prstGeom>
        </p:spPr>
      </p:pic>
      <p:sp>
        <p:nvSpPr>
          <p:cNvPr id="9" name="Rectangle 8">
            <a:extLst>
              <a:ext uri="{FF2B5EF4-FFF2-40B4-BE49-F238E27FC236}">
                <a16:creationId xmlns:a16="http://schemas.microsoft.com/office/drawing/2014/main" id="{3F7275A8-D578-493E-8192-828E244324E0}"/>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857346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EB652A-9585-43A7-A0C9-41FEAD523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2721" y="322493"/>
            <a:ext cx="6006417" cy="3936898"/>
          </a:xfrm>
          <a:prstGeom prst="rect">
            <a:avLst/>
          </a:prstGeom>
        </p:spPr>
      </p:pic>
      <p:pic>
        <p:nvPicPr>
          <p:cNvPr id="8" name="Picture 7">
            <a:extLst>
              <a:ext uri="{FF2B5EF4-FFF2-40B4-BE49-F238E27FC236}">
                <a16:creationId xmlns:a16="http://schemas.microsoft.com/office/drawing/2014/main" id="{E1DC77E8-247F-42E6-AEFF-37E2D34F811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841170" y="4492994"/>
            <a:ext cx="6477001" cy="2270413"/>
          </a:xfrm>
          <a:prstGeom prst="rect">
            <a:avLst/>
          </a:prstGeom>
        </p:spPr>
      </p:pic>
      <p:pic>
        <p:nvPicPr>
          <p:cNvPr id="9" name="Picture 8">
            <a:extLst>
              <a:ext uri="{FF2B5EF4-FFF2-40B4-BE49-F238E27FC236}">
                <a16:creationId xmlns:a16="http://schemas.microsoft.com/office/drawing/2014/main" id="{710F0805-43B5-4962-BB8D-820DEEE353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80" y="318922"/>
            <a:ext cx="5611305" cy="3940469"/>
          </a:xfrm>
          <a:prstGeom prst="rect">
            <a:avLst/>
          </a:prstGeom>
        </p:spPr>
      </p:pic>
      <p:sp>
        <p:nvSpPr>
          <p:cNvPr id="2" name="TextBox 1">
            <a:extLst>
              <a:ext uri="{FF2B5EF4-FFF2-40B4-BE49-F238E27FC236}">
                <a16:creationId xmlns:a16="http://schemas.microsoft.com/office/drawing/2014/main" id="{97198EF8-DE78-42D7-9AC6-F51D914D0A85}"/>
              </a:ext>
            </a:extLst>
          </p:cNvPr>
          <p:cNvSpPr txBox="1"/>
          <p:nvPr/>
        </p:nvSpPr>
        <p:spPr>
          <a:xfrm>
            <a:off x="370849" y="4855779"/>
            <a:ext cx="3005959" cy="369332"/>
          </a:xfrm>
          <a:prstGeom prst="rect">
            <a:avLst/>
          </a:prstGeom>
          <a:noFill/>
        </p:spPr>
        <p:txBody>
          <a:bodyPr wrap="square" rtlCol="0">
            <a:spAutoFit/>
          </a:bodyPr>
          <a:lstStyle/>
          <a:p>
            <a:r>
              <a:rPr lang="en-US" i="1" dirty="0">
                <a:latin typeface="Franklin Gothic Book" panose="020B0503020102020204" pitchFamily="34" charset="0"/>
              </a:rPr>
              <a:t>Polaris</a:t>
            </a:r>
            <a:r>
              <a:rPr lang="en-US" dirty="0">
                <a:latin typeface="Franklin Gothic Book" panose="020B0503020102020204" pitchFamily="34" charset="0"/>
              </a:rPr>
              <a:t> tracks and heat map</a:t>
            </a:r>
          </a:p>
        </p:txBody>
      </p:sp>
      <p:sp>
        <p:nvSpPr>
          <p:cNvPr id="6" name="Rectangle 5">
            <a:extLst>
              <a:ext uri="{FF2B5EF4-FFF2-40B4-BE49-F238E27FC236}">
                <a16:creationId xmlns:a16="http://schemas.microsoft.com/office/drawing/2014/main" id="{8509E657-773F-4584-A3B8-984CBCE9455B}"/>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646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89DEBD-8E17-4803-A9A5-F47B627EAC76}"/>
              </a:ext>
            </a:extLst>
          </p:cNvPr>
          <p:cNvPicPr>
            <a:picLocks noChangeAspect="1"/>
          </p:cNvPicPr>
          <p:nvPr/>
        </p:nvPicPr>
        <p:blipFill>
          <a:blip r:embed="rId2"/>
          <a:stretch>
            <a:fillRect/>
          </a:stretch>
        </p:blipFill>
        <p:spPr>
          <a:xfrm>
            <a:off x="1" y="444853"/>
            <a:ext cx="8571958" cy="5785125"/>
          </a:xfrm>
          <a:prstGeom prst="rect">
            <a:avLst/>
          </a:prstGeom>
        </p:spPr>
      </p:pic>
      <p:sp>
        <p:nvSpPr>
          <p:cNvPr id="3" name="Rectangle 2">
            <a:extLst>
              <a:ext uri="{FF2B5EF4-FFF2-40B4-BE49-F238E27FC236}">
                <a16:creationId xmlns:a16="http://schemas.microsoft.com/office/drawing/2014/main" id="{4E9DC981-B6B0-438A-89C6-CE100A65B10D}"/>
              </a:ext>
            </a:extLst>
          </p:cNvPr>
          <p:cNvSpPr/>
          <p:nvPr/>
        </p:nvSpPr>
        <p:spPr>
          <a:xfrm>
            <a:off x="8682478" y="1336431"/>
            <a:ext cx="3509522" cy="646331"/>
          </a:xfrm>
          <a:prstGeom prst="rect">
            <a:avLst/>
          </a:prstGeom>
        </p:spPr>
        <p:txBody>
          <a:bodyPr wrap="square">
            <a:spAutoFit/>
          </a:bodyPr>
          <a:lstStyle/>
          <a:p>
            <a:r>
              <a:rPr lang="en-US" dirty="0"/>
              <a:t>Surface oil does not correlate with subsurface detections</a:t>
            </a:r>
          </a:p>
        </p:txBody>
      </p:sp>
      <p:pic>
        <p:nvPicPr>
          <p:cNvPr id="4" name="Content Placeholder 4">
            <a:extLst>
              <a:ext uri="{FF2B5EF4-FFF2-40B4-BE49-F238E27FC236}">
                <a16:creationId xmlns:a16="http://schemas.microsoft.com/office/drawing/2014/main" id="{50638AC1-CF3A-4E2C-8162-1AECB77449D5}"/>
              </a:ext>
            </a:extLst>
          </p:cNvPr>
          <p:cNvPicPr>
            <a:picLocks noChangeAspect="1"/>
          </p:cNvPicPr>
          <p:nvPr/>
        </p:nvPicPr>
        <p:blipFill>
          <a:blip r:embed="rId3"/>
          <a:stretch>
            <a:fillRect/>
          </a:stretch>
        </p:blipFill>
        <p:spPr>
          <a:xfrm>
            <a:off x="8682478" y="2148865"/>
            <a:ext cx="3413690" cy="2560268"/>
          </a:xfrm>
          <a:prstGeom prst="rect">
            <a:avLst/>
          </a:prstGeom>
        </p:spPr>
      </p:pic>
      <p:sp>
        <p:nvSpPr>
          <p:cNvPr id="5" name="Rectangle 4">
            <a:extLst>
              <a:ext uri="{FF2B5EF4-FFF2-40B4-BE49-F238E27FC236}">
                <a16:creationId xmlns:a16="http://schemas.microsoft.com/office/drawing/2014/main" id="{B58825F9-573A-4F9F-A9F5-50956D8A2F6B}"/>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820641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2A3FE1-5607-45F9-8B0E-E49DF14C6E4E}"/>
              </a:ext>
            </a:extLst>
          </p:cNvPr>
          <p:cNvSpPr txBox="1"/>
          <p:nvPr/>
        </p:nvSpPr>
        <p:spPr>
          <a:xfrm>
            <a:off x="4696691" y="3059668"/>
            <a:ext cx="2192481" cy="707886"/>
          </a:xfrm>
          <a:prstGeom prst="rect">
            <a:avLst/>
          </a:prstGeom>
          <a:noFill/>
        </p:spPr>
        <p:txBody>
          <a:bodyPr wrap="square" rtlCol="0">
            <a:spAutoFit/>
          </a:bodyPr>
          <a:lstStyle/>
          <a:p>
            <a:r>
              <a:rPr lang="en-US" sz="4000" dirty="0">
                <a:solidFill>
                  <a:srgbClr val="FFFF00"/>
                </a:solidFill>
                <a:latin typeface="Franklin Gothic Book" panose="020B0503020102020204" pitchFamily="34" charset="0"/>
              </a:rPr>
              <a:t>Docking</a:t>
            </a:r>
          </a:p>
        </p:txBody>
      </p:sp>
      <p:sp>
        <p:nvSpPr>
          <p:cNvPr id="3" name="Rectangle 2">
            <a:extLst>
              <a:ext uri="{FF2B5EF4-FFF2-40B4-BE49-F238E27FC236}">
                <a16:creationId xmlns:a16="http://schemas.microsoft.com/office/drawing/2014/main" id="{007D31F8-326F-4E6B-BB52-C17CCDF7E139}"/>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813112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BF66B69-2F97-824F-BDE8-4CC808D379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95038" y="366114"/>
            <a:ext cx="6645006" cy="3721018"/>
          </a:xfrm>
          <a:prstGeom prst="rect">
            <a:avLst/>
          </a:prstGeom>
        </p:spPr>
      </p:pic>
      <p:pic>
        <p:nvPicPr>
          <p:cNvPr id="11" name="Picture 10">
            <a:extLst>
              <a:ext uri="{FF2B5EF4-FFF2-40B4-BE49-F238E27FC236}">
                <a16:creationId xmlns:a16="http://schemas.microsoft.com/office/drawing/2014/main" id="{2BCEE8E1-6BE2-264D-AC5F-38B9107035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38" y="1916890"/>
            <a:ext cx="5221100" cy="3055752"/>
          </a:xfrm>
          <a:prstGeom prst="rect">
            <a:avLst/>
          </a:prstGeom>
        </p:spPr>
      </p:pic>
      <p:sp>
        <p:nvSpPr>
          <p:cNvPr id="12" name="TextBox 11">
            <a:extLst>
              <a:ext uri="{FF2B5EF4-FFF2-40B4-BE49-F238E27FC236}">
                <a16:creationId xmlns:a16="http://schemas.microsoft.com/office/drawing/2014/main" id="{C93F9D66-C92F-424A-A79C-012AC692A1CB}"/>
              </a:ext>
            </a:extLst>
          </p:cNvPr>
          <p:cNvSpPr txBox="1"/>
          <p:nvPr/>
        </p:nvSpPr>
        <p:spPr>
          <a:xfrm>
            <a:off x="7293237" y="3373191"/>
            <a:ext cx="1324304" cy="646331"/>
          </a:xfrm>
          <a:prstGeom prst="rect">
            <a:avLst/>
          </a:prstGeom>
          <a:noFill/>
        </p:spPr>
        <p:txBody>
          <a:bodyPr wrap="square" rtlCol="0">
            <a:spAutoFit/>
          </a:bodyPr>
          <a:lstStyle/>
          <a:p>
            <a:r>
              <a:rPr lang="en-US" dirty="0"/>
              <a:t>Whiskers recessed</a:t>
            </a:r>
          </a:p>
        </p:txBody>
      </p:sp>
      <p:sp>
        <p:nvSpPr>
          <p:cNvPr id="13" name="TextBox 12">
            <a:extLst>
              <a:ext uri="{FF2B5EF4-FFF2-40B4-BE49-F238E27FC236}">
                <a16:creationId xmlns:a16="http://schemas.microsoft.com/office/drawing/2014/main" id="{BD518A97-B265-EF4A-AE4D-618F04F0B5B1}"/>
              </a:ext>
            </a:extLst>
          </p:cNvPr>
          <p:cNvSpPr txBox="1"/>
          <p:nvPr/>
        </p:nvSpPr>
        <p:spPr>
          <a:xfrm>
            <a:off x="6276615" y="2894496"/>
            <a:ext cx="684675" cy="369332"/>
          </a:xfrm>
          <a:prstGeom prst="rect">
            <a:avLst/>
          </a:prstGeom>
          <a:noFill/>
        </p:spPr>
        <p:txBody>
          <a:bodyPr wrap="none" rtlCol="0">
            <a:spAutoFit/>
          </a:bodyPr>
          <a:lstStyle/>
          <a:p>
            <a:r>
              <a:rPr lang="en-US" dirty="0"/>
              <a:t>Latch</a:t>
            </a:r>
          </a:p>
        </p:txBody>
      </p:sp>
      <p:sp>
        <p:nvSpPr>
          <p:cNvPr id="14" name="TextBox 13">
            <a:extLst>
              <a:ext uri="{FF2B5EF4-FFF2-40B4-BE49-F238E27FC236}">
                <a16:creationId xmlns:a16="http://schemas.microsoft.com/office/drawing/2014/main" id="{328662A4-C588-8745-BD2F-52F83F542BCB}"/>
              </a:ext>
            </a:extLst>
          </p:cNvPr>
          <p:cNvSpPr txBox="1"/>
          <p:nvPr/>
        </p:nvSpPr>
        <p:spPr>
          <a:xfrm>
            <a:off x="4181193" y="3834856"/>
            <a:ext cx="684675" cy="369332"/>
          </a:xfrm>
          <a:prstGeom prst="rect">
            <a:avLst/>
          </a:prstGeom>
          <a:noFill/>
        </p:spPr>
        <p:txBody>
          <a:bodyPr wrap="none" rtlCol="0">
            <a:spAutoFit/>
          </a:bodyPr>
          <a:lstStyle/>
          <a:p>
            <a:r>
              <a:rPr lang="en-US" dirty="0"/>
              <a:t>Latch</a:t>
            </a:r>
          </a:p>
        </p:txBody>
      </p:sp>
      <p:sp>
        <p:nvSpPr>
          <p:cNvPr id="15" name="TextBox 14">
            <a:extLst>
              <a:ext uri="{FF2B5EF4-FFF2-40B4-BE49-F238E27FC236}">
                <a16:creationId xmlns:a16="http://schemas.microsoft.com/office/drawing/2014/main" id="{6B91D13A-08F9-5848-818C-42C047536481}"/>
              </a:ext>
            </a:extLst>
          </p:cNvPr>
          <p:cNvSpPr txBox="1"/>
          <p:nvPr/>
        </p:nvSpPr>
        <p:spPr>
          <a:xfrm>
            <a:off x="3480699" y="2409050"/>
            <a:ext cx="1342099" cy="369332"/>
          </a:xfrm>
          <a:prstGeom prst="rect">
            <a:avLst/>
          </a:prstGeom>
          <a:noFill/>
        </p:spPr>
        <p:txBody>
          <a:bodyPr wrap="none" rtlCol="0">
            <a:spAutoFit/>
          </a:bodyPr>
          <a:lstStyle/>
          <a:p>
            <a:r>
              <a:rPr lang="en-US" dirty="0">
                <a:solidFill>
                  <a:schemeClr val="bg1"/>
                </a:solidFill>
              </a:rPr>
              <a:t>transponder</a:t>
            </a:r>
          </a:p>
        </p:txBody>
      </p:sp>
      <p:cxnSp>
        <p:nvCxnSpPr>
          <p:cNvPr id="17" name="Straight Arrow Connector 16">
            <a:extLst>
              <a:ext uri="{FF2B5EF4-FFF2-40B4-BE49-F238E27FC236}">
                <a16:creationId xmlns:a16="http://schemas.microsoft.com/office/drawing/2014/main" id="{FB5DB64B-50B1-E14B-B5C7-8BB156964E17}"/>
              </a:ext>
            </a:extLst>
          </p:cNvPr>
          <p:cNvCxnSpPr>
            <a:cxnSpLocks/>
            <a:stCxn id="15" idx="1"/>
          </p:cNvCxnSpPr>
          <p:nvPr/>
        </p:nvCxnSpPr>
        <p:spPr>
          <a:xfrm flipH="1" flipV="1">
            <a:off x="2918395" y="2330224"/>
            <a:ext cx="562304" cy="263492"/>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11D7BE3-242D-9643-963E-AE7B2E5D0056}"/>
              </a:ext>
            </a:extLst>
          </p:cNvPr>
          <p:cNvCxnSpPr>
            <a:cxnSpLocks/>
            <a:stCxn id="13" idx="3"/>
          </p:cNvCxnSpPr>
          <p:nvPr/>
        </p:nvCxnSpPr>
        <p:spPr>
          <a:xfrm flipV="1">
            <a:off x="6961290" y="2778382"/>
            <a:ext cx="546378" cy="2427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E78A221-8FDB-CE43-A4F0-79C404C8E40C}"/>
              </a:ext>
            </a:extLst>
          </p:cNvPr>
          <p:cNvCxnSpPr/>
          <p:nvPr/>
        </p:nvCxnSpPr>
        <p:spPr>
          <a:xfrm flipV="1">
            <a:off x="7671681" y="2894496"/>
            <a:ext cx="225468" cy="4854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CE4D38F-208E-F649-B819-88885E7B0721}"/>
              </a:ext>
            </a:extLst>
          </p:cNvPr>
          <p:cNvCxnSpPr>
            <a:cxnSpLocks/>
          </p:cNvCxnSpPr>
          <p:nvPr/>
        </p:nvCxnSpPr>
        <p:spPr>
          <a:xfrm flipH="1">
            <a:off x="3984702" y="4127741"/>
            <a:ext cx="273395" cy="503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8" name="Content Placeholder 4">
            <a:extLst>
              <a:ext uri="{FF2B5EF4-FFF2-40B4-BE49-F238E27FC236}">
                <a16:creationId xmlns:a16="http://schemas.microsoft.com/office/drawing/2014/main" id="{64569BDA-1F0E-4D7D-B602-412C563A14DF}"/>
              </a:ext>
            </a:extLst>
          </p:cNvPr>
          <p:cNvPicPr>
            <a:picLocks noChangeAspect="1"/>
          </p:cNvPicPr>
          <p:nvPr/>
        </p:nvPicPr>
        <p:blipFill>
          <a:blip r:embed="rId4"/>
          <a:stretch>
            <a:fillRect/>
          </a:stretch>
        </p:blipFill>
        <p:spPr>
          <a:xfrm>
            <a:off x="8451867" y="4127741"/>
            <a:ext cx="3488177" cy="2616133"/>
          </a:xfrm>
          <a:prstGeom prst="rect">
            <a:avLst/>
          </a:prstGeom>
        </p:spPr>
      </p:pic>
      <p:sp>
        <p:nvSpPr>
          <p:cNvPr id="16" name="Rectangle 15">
            <a:extLst>
              <a:ext uri="{FF2B5EF4-FFF2-40B4-BE49-F238E27FC236}">
                <a16:creationId xmlns:a16="http://schemas.microsoft.com/office/drawing/2014/main" id="{AF5D207C-5675-4160-BA3F-CD65AACD42A3}"/>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829644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ockin1.mp4">
            <a:hlinkClick r:id="" action="ppaction://media"/>
            <a:extLst>
              <a:ext uri="{FF2B5EF4-FFF2-40B4-BE49-F238E27FC236}">
                <a16:creationId xmlns:a16="http://schemas.microsoft.com/office/drawing/2014/main" id="{85B837FB-2360-B540-8675-60F6561C049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04860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F5AE2E-3D0E-4AAC-B9DC-0D586CD7E9DD}"/>
              </a:ext>
            </a:extLst>
          </p:cNvPr>
          <p:cNvPicPr>
            <a:picLocks noChangeAspect="1"/>
          </p:cNvPicPr>
          <p:nvPr/>
        </p:nvPicPr>
        <p:blipFill>
          <a:blip r:embed="rId2"/>
          <a:stretch>
            <a:fillRect/>
          </a:stretch>
        </p:blipFill>
        <p:spPr>
          <a:xfrm rot="5400000">
            <a:off x="-304330" y="1432781"/>
            <a:ext cx="5647591" cy="4235693"/>
          </a:xfrm>
          <a:prstGeom prst="rect">
            <a:avLst/>
          </a:prstGeom>
        </p:spPr>
      </p:pic>
      <p:pic>
        <p:nvPicPr>
          <p:cNvPr id="6" name="Picture 5">
            <a:extLst>
              <a:ext uri="{FF2B5EF4-FFF2-40B4-BE49-F238E27FC236}">
                <a16:creationId xmlns:a16="http://schemas.microsoft.com/office/drawing/2014/main" id="{A2AFEAAA-F54C-41D3-98EC-8F13EDB98D55}"/>
              </a:ext>
            </a:extLst>
          </p:cNvPr>
          <p:cNvPicPr/>
          <p:nvPr/>
        </p:nvPicPr>
        <p:blipFill>
          <a:blip r:embed="rId3"/>
          <a:stretch>
            <a:fillRect/>
          </a:stretch>
        </p:blipFill>
        <p:spPr>
          <a:xfrm>
            <a:off x="4960734" y="2180642"/>
            <a:ext cx="6466608" cy="2301186"/>
          </a:xfrm>
          <a:prstGeom prst="rect">
            <a:avLst/>
          </a:prstGeom>
        </p:spPr>
      </p:pic>
      <p:sp>
        <p:nvSpPr>
          <p:cNvPr id="3" name="TextBox 2">
            <a:extLst>
              <a:ext uri="{FF2B5EF4-FFF2-40B4-BE49-F238E27FC236}">
                <a16:creationId xmlns:a16="http://schemas.microsoft.com/office/drawing/2014/main" id="{7B6DAA41-C35D-4EDB-A14C-336B66DCE391}"/>
              </a:ext>
            </a:extLst>
          </p:cNvPr>
          <p:cNvSpPr txBox="1"/>
          <p:nvPr/>
        </p:nvSpPr>
        <p:spPr>
          <a:xfrm>
            <a:off x="5861520" y="4880344"/>
            <a:ext cx="4665035" cy="646331"/>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Docking video, state reporting and range plots show successful or unsuccessful docking </a:t>
            </a:r>
          </a:p>
        </p:txBody>
      </p:sp>
      <p:sp>
        <p:nvSpPr>
          <p:cNvPr id="5" name="Rectangle 4">
            <a:extLst>
              <a:ext uri="{FF2B5EF4-FFF2-40B4-BE49-F238E27FC236}">
                <a16:creationId xmlns:a16="http://schemas.microsoft.com/office/drawing/2014/main" id="{DF258B51-F621-48BB-B6AA-6B4284A6D382}"/>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511324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2612B-D3B0-4A9E-BD10-374A2F63CB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998" y="815777"/>
            <a:ext cx="6491832" cy="5358338"/>
          </a:xfrm>
          <a:prstGeom prst="rect">
            <a:avLst/>
          </a:prstGeom>
        </p:spPr>
      </p:pic>
      <p:sp>
        <p:nvSpPr>
          <p:cNvPr id="4" name="TextBox 3">
            <a:extLst>
              <a:ext uri="{FF2B5EF4-FFF2-40B4-BE49-F238E27FC236}">
                <a16:creationId xmlns:a16="http://schemas.microsoft.com/office/drawing/2014/main" id="{03391E32-0583-40DF-A909-01A8D5CCB4D1}"/>
              </a:ext>
            </a:extLst>
          </p:cNvPr>
          <p:cNvSpPr txBox="1"/>
          <p:nvPr/>
        </p:nvSpPr>
        <p:spPr>
          <a:xfrm>
            <a:off x="488372" y="815777"/>
            <a:ext cx="4041098" cy="4154984"/>
          </a:xfrm>
          <a:prstGeom prst="rect">
            <a:avLst/>
          </a:prstGeom>
          <a:noFill/>
        </p:spPr>
        <p:txBody>
          <a:bodyPr wrap="square" rtlCol="0">
            <a:spAutoFit/>
          </a:bodyPr>
          <a:lstStyle/>
          <a:p>
            <a:r>
              <a:rPr lang="en-US" sz="2400" dirty="0">
                <a:latin typeface="Franklin Gothic Medium" panose="020B0603020102020204" pitchFamily="34" charset="0"/>
              </a:rPr>
              <a:t>New </a:t>
            </a:r>
            <a:r>
              <a:rPr lang="en-US" sz="2400" dirty="0">
                <a:solidFill>
                  <a:srgbClr val="FFC000"/>
                </a:solidFill>
                <a:latin typeface="Franklin Gothic Medium" panose="020B0603020102020204" pitchFamily="34" charset="0"/>
              </a:rPr>
              <a:t>Software</a:t>
            </a:r>
            <a:r>
              <a:rPr lang="en-US" sz="2400" dirty="0">
                <a:latin typeface="Franklin Gothic Medium" panose="020B0603020102020204" pitchFamily="34" charset="0"/>
              </a:rPr>
              <a:t> development:</a:t>
            </a:r>
          </a:p>
          <a:p>
            <a:endParaRPr lang="en-US" sz="2400" dirty="0"/>
          </a:p>
          <a:p>
            <a:pPr marL="342900" indent="-342900">
              <a:buFont typeface="Arial" panose="020B0604020202020204" pitchFamily="34" charset="0"/>
              <a:buChar char="•"/>
            </a:pPr>
            <a:r>
              <a:rPr lang="en-US" sz="2400" dirty="0"/>
              <a:t>Line-capture missions</a:t>
            </a:r>
          </a:p>
          <a:p>
            <a:pPr marL="800100" lvl="1" indent="-342900">
              <a:buFont typeface="Arial" panose="020B0604020202020204" pitchFamily="34" charset="0"/>
              <a:buChar char="•"/>
            </a:pPr>
            <a:r>
              <a:rPr lang="en-US" sz="2400" dirty="0"/>
              <a:t>Docking behavior</a:t>
            </a:r>
          </a:p>
          <a:p>
            <a:pPr marL="800100" lvl="1" indent="-342900">
              <a:buFont typeface="Arial" panose="020B0604020202020204" pitchFamily="34" charset="0"/>
              <a:buChar char="•"/>
            </a:pPr>
            <a:r>
              <a:rPr lang="en-US" sz="2400" dirty="0"/>
              <a:t>Undocking behavior</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Under-ice default Science mission (Sci2)- no more surfacing! Employ ACOMMS</a:t>
            </a:r>
          </a:p>
          <a:p>
            <a:pPr marL="342900" indent="-342900">
              <a:buFont typeface="Arial" panose="020B0604020202020204" pitchFamily="34" charset="0"/>
              <a:buChar char="•"/>
            </a:pPr>
            <a:r>
              <a:rPr lang="en-US" sz="2400" dirty="0"/>
              <a:t>Patch tracking, profile station, waypoint following</a:t>
            </a:r>
          </a:p>
        </p:txBody>
      </p:sp>
      <p:sp>
        <p:nvSpPr>
          <p:cNvPr id="5" name="Rectangle 4">
            <a:extLst>
              <a:ext uri="{FF2B5EF4-FFF2-40B4-BE49-F238E27FC236}">
                <a16:creationId xmlns:a16="http://schemas.microsoft.com/office/drawing/2014/main" id="{3596860E-F310-46E1-B579-164C41768CFE}"/>
              </a:ext>
            </a:extLst>
          </p:cNvPr>
          <p:cNvSpPr/>
          <p:nvPr/>
        </p:nvSpPr>
        <p:spPr>
          <a:xfrm>
            <a:off x="5237115" y="6320043"/>
            <a:ext cx="5603970" cy="369332"/>
          </a:xfrm>
          <a:prstGeom prst="rect">
            <a:avLst/>
          </a:prstGeom>
        </p:spPr>
        <p:txBody>
          <a:bodyPr wrap="none">
            <a:spAutoFit/>
          </a:bodyPr>
          <a:lstStyle/>
          <a:p>
            <a:r>
              <a:rPr lang="en-US"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chemeClr val="tx1">
                    <a:lumMod val="90000"/>
                  </a:schemeClr>
                </a:solidFill>
                <a:latin typeface="Calibri" panose="020F0502020204030204" pitchFamily="34" charset="0"/>
                <a:ea typeface="Calibri" panose="020F0502020204030204" pitchFamily="34" charset="0"/>
                <a:cs typeface="Times New Roman" panose="02020603050405020304" pitchFamily="18" charset="0"/>
              </a:rPr>
              <a:t>Software decision tree for the default under ice mission</a:t>
            </a:r>
            <a:endParaRPr lang="en-US" dirty="0">
              <a:solidFill>
                <a:schemeClr val="tx1">
                  <a:lumMod val="90000"/>
                </a:schemeClr>
              </a:solidFill>
            </a:endParaRPr>
          </a:p>
        </p:txBody>
      </p:sp>
      <p:sp>
        <p:nvSpPr>
          <p:cNvPr id="6" name="Rectangle 5">
            <a:extLst>
              <a:ext uri="{FF2B5EF4-FFF2-40B4-BE49-F238E27FC236}">
                <a16:creationId xmlns:a16="http://schemas.microsoft.com/office/drawing/2014/main" id="{994E4929-D6B7-4BB9-AA0C-7776C7849F79}"/>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394675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115AE-828B-4A6A-9643-A7EE1A911839}"/>
              </a:ext>
            </a:extLst>
          </p:cNvPr>
          <p:cNvSpPr/>
          <p:nvPr/>
        </p:nvSpPr>
        <p:spPr>
          <a:xfrm>
            <a:off x="3048000" y="1790461"/>
            <a:ext cx="6096000" cy="1569660"/>
          </a:xfrm>
          <a:prstGeom prst="rect">
            <a:avLst/>
          </a:prstGeom>
        </p:spPr>
        <p:txBody>
          <a:bodyPr>
            <a:spAutoFit/>
          </a:bodyPr>
          <a:lstStyle/>
          <a:p>
            <a:r>
              <a:rPr lang="en-US" sz="3600" i="1" dirty="0">
                <a:latin typeface="Franklin Gothic Book" panose="020B0503020102020204" pitchFamily="34" charset="0"/>
              </a:rPr>
              <a:t>Under-ice Tests: Bog Lake, Northfield Maine</a:t>
            </a:r>
          </a:p>
          <a:p>
            <a:r>
              <a:rPr lang="en-US" sz="2400" i="1" dirty="0">
                <a:solidFill>
                  <a:srgbClr val="FFC000"/>
                </a:solidFill>
                <a:latin typeface="Franklin Gothic Book" panose="020B0503020102020204" pitchFamily="34" charset="0"/>
              </a:rPr>
              <a:t>February 8-12, 2020</a:t>
            </a:r>
            <a:endParaRPr lang="en-US" sz="2400" dirty="0">
              <a:solidFill>
                <a:srgbClr val="FFC000"/>
              </a:solidFill>
              <a:latin typeface="Franklin Gothic Book" panose="020B0503020102020204" pitchFamily="34" charset="0"/>
            </a:endParaRPr>
          </a:p>
        </p:txBody>
      </p:sp>
      <p:sp>
        <p:nvSpPr>
          <p:cNvPr id="3" name="Rectangle 2">
            <a:extLst>
              <a:ext uri="{FF2B5EF4-FFF2-40B4-BE49-F238E27FC236}">
                <a16:creationId xmlns:a16="http://schemas.microsoft.com/office/drawing/2014/main" id="{FB41AABC-E9AC-4B00-A4AE-EAC4C6D438A4}"/>
              </a:ext>
            </a:extLst>
          </p:cNvPr>
          <p:cNvSpPr/>
          <p:nvPr/>
        </p:nvSpPr>
        <p:spPr>
          <a:xfrm>
            <a:off x="2596055" y="4005994"/>
            <a:ext cx="6096000" cy="1200329"/>
          </a:xfrm>
          <a:prstGeom prst="rect">
            <a:avLst/>
          </a:prstGeom>
          <a:ln>
            <a:solidFill>
              <a:schemeClr val="accent1"/>
            </a:solidFill>
          </a:ln>
        </p:spPr>
        <p:txBody>
          <a:bodyPr>
            <a:spAutoFit/>
          </a:bodyPr>
          <a:lstStyle/>
          <a:p>
            <a:r>
              <a:rPr lang="en-US" dirty="0">
                <a:solidFill>
                  <a:schemeClr val="accent1"/>
                </a:solidFill>
                <a:latin typeface="Franklin Gothic Book" panose="020B0503020102020204" pitchFamily="34" charset="0"/>
              </a:rPr>
              <a:t>Ice</a:t>
            </a:r>
            <a:r>
              <a:rPr lang="en-US" dirty="0">
                <a:latin typeface="Franklin Gothic Book" panose="020B0503020102020204" pitchFamily="34" charset="0"/>
              </a:rPr>
              <a:t> was hard to find in 2019/2020 on East Coast</a:t>
            </a:r>
          </a:p>
          <a:p>
            <a:pPr marL="285750" indent="-285750">
              <a:buFont typeface="Arial" panose="020B0604020202020204" pitchFamily="34" charset="0"/>
              <a:buChar char="•"/>
            </a:pPr>
            <a:r>
              <a:rPr lang="en-US" dirty="0">
                <a:solidFill>
                  <a:srgbClr val="C00000"/>
                </a:solidFill>
                <a:latin typeface="Franklin Gothic Book" panose="020B0503020102020204" pitchFamily="34" charset="0"/>
              </a:rPr>
              <a:t>Lake Winnipesauke, NH</a:t>
            </a:r>
          </a:p>
          <a:p>
            <a:pPr marL="285750" indent="-285750">
              <a:buFont typeface="Arial" panose="020B0604020202020204" pitchFamily="34" charset="0"/>
              <a:buChar char="•"/>
            </a:pPr>
            <a:r>
              <a:rPr lang="en-US" dirty="0">
                <a:solidFill>
                  <a:srgbClr val="C00000"/>
                </a:solidFill>
                <a:latin typeface="Franklin Gothic Book" panose="020B0503020102020204" pitchFamily="34" charset="0"/>
              </a:rPr>
              <a:t>Lake Superior, Great Lakes, Michigan</a:t>
            </a:r>
          </a:p>
          <a:p>
            <a:pPr marL="285750" indent="-285750">
              <a:buFont typeface="Arial" panose="020B0604020202020204" pitchFamily="34" charset="0"/>
              <a:buChar char="•"/>
            </a:pPr>
            <a:r>
              <a:rPr lang="en-US" dirty="0">
                <a:solidFill>
                  <a:srgbClr val="00B050"/>
                </a:solidFill>
                <a:latin typeface="Franklin Gothic Book" panose="020B0503020102020204" pitchFamily="34" charset="0"/>
              </a:rPr>
              <a:t>Bog Lake, Northfield Maine</a:t>
            </a:r>
          </a:p>
        </p:txBody>
      </p:sp>
      <p:sp>
        <p:nvSpPr>
          <p:cNvPr id="4" name="Rectangle 3">
            <a:extLst>
              <a:ext uri="{FF2B5EF4-FFF2-40B4-BE49-F238E27FC236}">
                <a16:creationId xmlns:a16="http://schemas.microsoft.com/office/drawing/2014/main" id="{358A3E6C-FAB5-4EC3-949E-640CF8DF8F93}"/>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542227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185D8-859C-4C39-A032-DABD8A3C06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31727" y="1300933"/>
            <a:ext cx="4260273" cy="4113662"/>
          </a:xfrm>
          <a:prstGeom prst="rect">
            <a:avLst/>
          </a:prstGeom>
        </p:spPr>
      </p:pic>
      <p:pic>
        <p:nvPicPr>
          <p:cNvPr id="5" name="Picture 4">
            <a:extLst>
              <a:ext uri="{FF2B5EF4-FFF2-40B4-BE49-F238E27FC236}">
                <a16:creationId xmlns:a16="http://schemas.microsoft.com/office/drawing/2014/main" id="{52ED6F93-36C1-4E83-9893-D6B7B4CB84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337811" y="1462327"/>
            <a:ext cx="4509655" cy="3790874"/>
          </a:xfrm>
          <a:prstGeom prst="rect">
            <a:avLst/>
          </a:prstGeom>
        </p:spPr>
      </p:pic>
      <p:pic>
        <p:nvPicPr>
          <p:cNvPr id="6" name="Picture 5">
            <a:extLst>
              <a:ext uri="{FF2B5EF4-FFF2-40B4-BE49-F238E27FC236}">
                <a16:creationId xmlns:a16="http://schemas.microsoft.com/office/drawing/2014/main" id="{23C457F8-D764-4FB4-9784-5B931F4EC3C5}"/>
              </a:ext>
            </a:extLst>
          </p:cNvPr>
          <p:cNvPicPr>
            <a:picLocks noChangeAspect="1"/>
          </p:cNvPicPr>
          <p:nvPr/>
        </p:nvPicPr>
        <p:blipFill>
          <a:blip r:embed="rId4"/>
          <a:stretch>
            <a:fillRect/>
          </a:stretch>
        </p:blipFill>
        <p:spPr>
          <a:xfrm>
            <a:off x="84858" y="1269960"/>
            <a:ext cx="2899498" cy="3983241"/>
          </a:xfrm>
          <a:prstGeom prst="rect">
            <a:avLst/>
          </a:prstGeom>
        </p:spPr>
      </p:pic>
      <p:sp>
        <p:nvSpPr>
          <p:cNvPr id="7" name="TextBox 6">
            <a:extLst>
              <a:ext uri="{FF2B5EF4-FFF2-40B4-BE49-F238E27FC236}">
                <a16:creationId xmlns:a16="http://schemas.microsoft.com/office/drawing/2014/main" id="{E38BFAB7-293B-42EB-ACAD-4CD62996A9C9}"/>
              </a:ext>
            </a:extLst>
          </p:cNvPr>
          <p:cNvSpPr txBox="1"/>
          <p:nvPr/>
        </p:nvSpPr>
        <p:spPr>
          <a:xfrm>
            <a:off x="602673" y="365490"/>
            <a:ext cx="3711337" cy="523220"/>
          </a:xfrm>
          <a:prstGeom prst="rect">
            <a:avLst/>
          </a:prstGeom>
          <a:noFill/>
        </p:spPr>
        <p:txBody>
          <a:bodyPr wrap="none" rtlCol="0">
            <a:spAutoFit/>
          </a:bodyPr>
          <a:lstStyle/>
          <a:p>
            <a:r>
              <a:rPr lang="en-US" sz="2800" dirty="0">
                <a:solidFill>
                  <a:schemeClr val="accent1"/>
                </a:solidFill>
                <a:latin typeface="Franklin Gothic Book" panose="020B0503020102020204" pitchFamily="34" charset="0"/>
              </a:rPr>
              <a:t>New England Under-Ice</a:t>
            </a:r>
          </a:p>
        </p:txBody>
      </p:sp>
      <p:sp>
        <p:nvSpPr>
          <p:cNvPr id="8" name="Rectangle 7">
            <a:extLst>
              <a:ext uri="{FF2B5EF4-FFF2-40B4-BE49-F238E27FC236}">
                <a16:creationId xmlns:a16="http://schemas.microsoft.com/office/drawing/2014/main" id="{38D85CF8-A38C-4ED6-9B14-B897CF6572A2}"/>
              </a:ext>
            </a:extLst>
          </p:cNvPr>
          <p:cNvSpPr/>
          <p:nvPr/>
        </p:nvSpPr>
        <p:spPr>
          <a:xfrm>
            <a:off x="4170218" y="5846179"/>
            <a:ext cx="6096000" cy="646331"/>
          </a:xfrm>
          <a:prstGeom prst="rect">
            <a:avLst/>
          </a:prstGeom>
          <a:ln>
            <a:solidFill>
              <a:schemeClr val="accent1"/>
            </a:solidFill>
          </a:ln>
        </p:spPr>
        <p:txBody>
          <a:bodyPr>
            <a:spAutoFit/>
          </a:bodyPr>
          <a:lstStyle/>
          <a:p>
            <a:pPr>
              <a:spcAft>
                <a:spcPts val="900"/>
              </a:spcAft>
              <a:tabLst>
                <a:tab pos="3378200" algn="l"/>
              </a:tabLst>
            </a:pPr>
            <a:r>
              <a:rPr lang="en-US" dirty="0">
                <a:latin typeface="Calibri" panose="020F0502020204030204" pitchFamily="34" charset="0"/>
                <a:ea typeface="Calibri" panose="020F0502020204030204" pitchFamily="34" charset="0"/>
                <a:cs typeface="Times New Roman" panose="02020603050405020304" pitchFamily="18" charset="0"/>
              </a:rPr>
              <a:t>LRAUV Polaris was run on 3 deployments, two in Buzzard’s Bay and one in Bog Lake, for a total of approximately 105 hours. </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EF697C1C-603E-4DA3-B3F6-FAF7397E4206}"/>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656749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933589-5115-4C74-9523-CA7F6ED8DA20}"/>
              </a:ext>
            </a:extLst>
          </p:cNvPr>
          <p:cNvSpPr txBox="1"/>
          <p:nvPr/>
        </p:nvSpPr>
        <p:spPr>
          <a:xfrm>
            <a:off x="536331" y="1195754"/>
            <a:ext cx="3138854" cy="369332"/>
          </a:xfrm>
          <a:prstGeom prst="rect">
            <a:avLst/>
          </a:prstGeom>
          <a:noFill/>
        </p:spPr>
        <p:txBody>
          <a:bodyPr wrap="square" rtlCol="0">
            <a:spAutoFit/>
          </a:bodyPr>
          <a:lstStyle/>
          <a:p>
            <a:r>
              <a:rPr lang="en-US" dirty="0"/>
              <a:t>Under-ice operations: Bog Lake</a:t>
            </a:r>
          </a:p>
        </p:txBody>
      </p:sp>
      <p:pic>
        <p:nvPicPr>
          <p:cNvPr id="5" name="zoomondeploy">
            <a:hlinkClick r:id="" action="ppaction://media"/>
            <a:extLst>
              <a:ext uri="{FF2B5EF4-FFF2-40B4-BE49-F238E27FC236}">
                <a16:creationId xmlns:a16="http://schemas.microsoft.com/office/drawing/2014/main" id="{D5D6F24C-2778-4CA0-841B-657C6EB05D2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29482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361B65-67FC-450E-AB39-327EE36BF6D8}"/>
              </a:ext>
            </a:extLst>
          </p:cNvPr>
          <p:cNvSpPr txBox="1"/>
          <p:nvPr/>
        </p:nvSpPr>
        <p:spPr>
          <a:xfrm>
            <a:off x="291187" y="393163"/>
            <a:ext cx="4281054" cy="646331"/>
          </a:xfrm>
          <a:prstGeom prst="rect">
            <a:avLst/>
          </a:prstGeom>
          <a:noFill/>
        </p:spPr>
        <p:txBody>
          <a:bodyPr wrap="square" rtlCol="0">
            <a:spAutoFit/>
          </a:bodyPr>
          <a:lstStyle/>
          <a:p>
            <a:r>
              <a:rPr lang="en-US" sz="3600" dirty="0">
                <a:solidFill>
                  <a:srgbClr val="FFC000"/>
                </a:solidFill>
                <a:latin typeface="Franklin Gothic Book" panose="020B0503020102020204" pitchFamily="34" charset="0"/>
              </a:rPr>
              <a:t>Test Objectives:</a:t>
            </a:r>
          </a:p>
        </p:txBody>
      </p:sp>
      <p:sp>
        <p:nvSpPr>
          <p:cNvPr id="3" name="TextBox 2">
            <a:extLst>
              <a:ext uri="{FF2B5EF4-FFF2-40B4-BE49-F238E27FC236}">
                <a16:creationId xmlns:a16="http://schemas.microsoft.com/office/drawing/2014/main" id="{7F79B2C9-74D3-41EC-BD8F-B0FD0EE879B0}"/>
              </a:ext>
            </a:extLst>
          </p:cNvPr>
          <p:cNvSpPr txBox="1"/>
          <p:nvPr/>
        </p:nvSpPr>
        <p:spPr>
          <a:xfrm>
            <a:off x="135082" y="1113922"/>
            <a:ext cx="6660574" cy="4247317"/>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latin typeface="Franklin Gothic Book" panose="020B0503020102020204" pitchFamily="34" charset="0"/>
              </a:rPr>
              <a:t>Conduct first ever LRAUV under-ice mission</a:t>
            </a:r>
          </a:p>
          <a:p>
            <a:pPr marL="285750" indent="-285750">
              <a:buFont typeface="Arial" panose="020B0604020202020204" pitchFamily="34" charset="0"/>
              <a:buChar char="•"/>
            </a:pPr>
            <a:r>
              <a:rPr lang="en-US" dirty="0">
                <a:latin typeface="Franklin Gothic Book" panose="020B0503020102020204" pitchFamily="34" charset="0"/>
              </a:rPr>
              <a:t>Test new behaviors in a real ice environment to undock, dock, and repeat</a:t>
            </a:r>
          </a:p>
          <a:p>
            <a:pPr marL="285750" indent="-285750">
              <a:buFont typeface="Arial" panose="020B0604020202020204" pitchFamily="34" charset="0"/>
              <a:buChar char="•"/>
            </a:pPr>
            <a:r>
              <a:rPr lang="en-US" dirty="0">
                <a:latin typeface="Franklin Gothic Book" panose="020B0503020102020204" pitchFamily="34" charset="0"/>
              </a:rPr>
              <a:t>Test remote command control from an ice-hole via the Arctic buoy gateway</a:t>
            </a:r>
          </a:p>
          <a:p>
            <a:pPr marL="285750" indent="-285750">
              <a:buFont typeface="Arial" panose="020B0604020202020204" pitchFamily="34" charset="0"/>
              <a:buChar char="•"/>
            </a:pPr>
            <a:r>
              <a:rPr lang="en-US" dirty="0">
                <a:latin typeface="Franklin Gothic Book" panose="020B0503020102020204" pitchFamily="34" charset="0"/>
              </a:rPr>
              <a:t>Send new commands via Gateway/ACCOMS</a:t>
            </a:r>
          </a:p>
          <a:p>
            <a:pPr marL="285750" indent="-285750">
              <a:buFont typeface="Arial" panose="020B0604020202020204" pitchFamily="34" charset="0"/>
              <a:buChar char="•"/>
            </a:pPr>
            <a:r>
              <a:rPr lang="en-US" dirty="0">
                <a:latin typeface="Franklin Gothic Book" panose="020B0503020102020204" pitchFamily="34" charset="0"/>
              </a:rPr>
              <a:t>Find hole objective, if lost, circle</a:t>
            </a:r>
          </a:p>
          <a:p>
            <a:pPr marL="285750" indent="-285750">
              <a:buFont typeface="Arial" panose="020B0604020202020204" pitchFamily="34" charset="0"/>
              <a:buChar char="•"/>
            </a:pPr>
            <a:r>
              <a:rPr lang="en-US" dirty="0">
                <a:latin typeface="Franklin Gothic Book" panose="020B0503020102020204" pitchFamily="34" charset="0"/>
              </a:rPr>
              <a:t>Robust test of all new software behaviors including, </a:t>
            </a:r>
          </a:p>
          <a:p>
            <a:pPr marL="742950" lvl="1" indent="-285750">
              <a:buFont typeface="Arial" panose="020B0604020202020204" pitchFamily="34" charset="0"/>
              <a:buChar char="•"/>
            </a:pPr>
            <a:r>
              <a:rPr lang="en-US" dirty="0">
                <a:latin typeface="Franklin Gothic Book" panose="020B0503020102020204" pitchFamily="34" charset="0"/>
              </a:rPr>
              <a:t>voltage limits of docking mechanism and cold weather impacts, </a:t>
            </a:r>
          </a:p>
          <a:p>
            <a:pPr marL="742950" lvl="1" indent="-285750">
              <a:buFont typeface="Arial" panose="020B0604020202020204" pitchFamily="34" charset="0"/>
              <a:buChar char="•"/>
            </a:pPr>
            <a:r>
              <a:rPr lang="en-US" dirty="0">
                <a:latin typeface="Franklin Gothic Book" panose="020B0503020102020204" pitchFamily="34" charset="0"/>
              </a:rPr>
              <a:t>changing undocking behaviors so vehicle would not get hung up on mooring</a:t>
            </a:r>
          </a:p>
          <a:p>
            <a:pPr marL="742950" lvl="1" indent="-285750">
              <a:buFont typeface="Arial" panose="020B0604020202020204" pitchFamily="34" charset="0"/>
              <a:buChar char="•"/>
            </a:pPr>
            <a:r>
              <a:rPr lang="en-US" dirty="0">
                <a:latin typeface="Franklin Gothic Book" panose="020B0503020102020204" pitchFamily="34" charset="0"/>
              </a:rPr>
              <a:t>Detecting cable present/not present for docking objective</a:t>
            </a:r>
          </a:p>
          <a:p>
            <a:pPr marL="285750" indent="-285750">
              <a:buFont typeface="Arial" panose="020B0604020202020204" pitchFamily="34" charset="0"/>
              <a:buChar char="•"/>
            </a:pPr>
            <a:r>
              <a:rPr lang="en-US" dirty="0">
                <a:latin typeface="Franklin Gothic Book" panose="020B0503020102020204" pitchFamily="34" charset="0"/>
              </a:rPr>
              <a:t>Test recovery and backup capabilities</a:t>
            </a:r>
          </a:p>
          <a:p>
            <a:pPr marL="285750" indent="-285750">
              <a:buFont typeface="Arial" panose="020B0604020202020204" pitchFamily="34" charset="0"/>
              <a:buChar char="•"/>
            </a:pPr>
            <a:r>
              <a:rPr lang="en-US" dirty="0">
                <a:latin typeface="Franklin Gothic Book" panose="020B0503020102020204" pitchFamily="34" charset="0"/>
              </a:rPr>
              <a:t>Test USBL Nav resets</a:t>
            </a:r>
          </a:p>
        </p:txBody>
      </p:sp>
      <p:sp>
        <p:nvSpPr>
          <p:cNvPr id="4" name="TextBox 3">
            <a:extLst>
              <a:ext uri="{FF2B5EF4-FFF2-40B4-BE49-F238E27FC236}">
                <a16:creationId xmlns:a16="http://schemas.microsoft.com/office/drawing/2014/main" id="{40464388-179C-4E78-AAC3-61D3CB3E1354}"/>
              </a:ext>
            </a:extLst>
          </p:cNvPr>
          <p:cNvSpPr txBox="1"/>
          <p:nvPr/>
        </p:nvSpPr>
        <p:spPr>
          <a:xfrm>
            <a:off x="7689273" y="1392382"/>
            <a:ext cx="3803072" cy="3077766"/>
          </a:xfrm>
          <a:prstGeom prst="rect">
            <a:avLst/>
          </a:prstGeom>
          <a:noFill/>
          <a:ln>
            <a:solidFill>
              <a:srgbClr val="FF0000"/>
            </a:solidFill>
          </a:ln>
        </p:spPr>
        <p:txBody>
          <a:bodyPr wrap="square" rtlCol="0">
            <a:spAutoFit/>
          </a:bodyPr>
          <a:lstStyle/>
          <a:p>
            <a:r>
              <a:rPr lang="en-US" sz="3200" dirty="0">
                <a:solidFill>
                  <a:srgbClr val="FFC000"/>
                </a:solidFill>
                <a:latin typeface="Franklin Gothic Book" panose="020B0503020102020204" pitchFamily="34" charset="0"/>
              </a:rPr>
              <a:t>Still need to test:</a:t>
            </a:r>
          </a:p>
          <a:p>
            <a:pPr marL="285750" indent="-285750">
              <a:buFont typeface="Arial" panose="020B0604020202020204" pitchFamily="34" charset="0"/>
              <a:buChar char="•"/>
            </a:pPr>
            <a:r>
              <a:rPr lang="en-US" dirty="0">
                <a:latin typeface="Franklin Gothic Book" panose="020B0503020102020204" pitchFamily="34" charset="0"/>
              </a:rPr>
              <a:t>Multiple buoy nav and dock, leap-frog </a:t>
            </a:r>
          </a:p>
          <a:p>
            <a:pPr marL="285750" indent="-285750">
              <a:buFont typeface="Arial" panose="020B0604020202020204" pitchFamily="34" charset="0"/>
              <a:buChar char="•"/>
            </a:pPr>
            <a:r>
              <a:rPr lang="en-US" dirty="0">
                <a:latin typeface="Franklin Gothic Book" panose="020B0503020102020204" pitchFamily="34" charset="0"/>
              </a:rPr>
              <a:t>LBL</a:t>
            </a:r>
          </a:p>
          <a:p>
            <a:pPr marL="285750" indent="-285750">
              <a:buFont typeface="Arial" panose="020B0604020202020204" pitchFamily="34" charset="0"/>
              <a:buChar char="•"/>
            </a:pPr>
            <a:r>
              <a:rPr lang="en-US" dirty="0">
                <a:latin typeface="Franklin Gothic Book" panose="020B0503020102020204" pitchFamily="34" charset="0"/>
              </a:rPr>
              <a:t>Long range mission</a:t>
            </a:r>
          </a:p>
          <a:p>
            <a:pPr marL="285750" indent="-285750">
              <a:buFont typeface="Arial" panose="020B0604020202020204" pitchFamily="34" charset="0"/>
              <a:buChar char="•"/>
            </a:pPr>
            <a:r>
              <a:rPr lang="en-US" dirty="0">
                <a:latin typeface="Franklin Gothic Book" panose="020B0503020102020204" pitchFamily="34" charset="0"/>
              </a:rPr>
              <a:t>Leave baseline and return</a:t>
            </a:r>
          </a:p>
          <a:p>
            <a:pPr marL="285750" indent="-285750">
              <a:buFont typeface="Arial" panose="020B0604020202020204" pitchFamily="34" charset="0"/>
              <a:buChar char="•"/>
            </a:pPr>
            <a:r>
              <a:rPr lang="en-US" dirty="0">
                <a:latin typeface="Franklin Gothic Book" panose="020B0503020102020204" pitchFamily="34" charset="0"/>
              </a:rPr>
              <a:t>Need to refine undocking to include reverse propulsion</a:t>
            </a:r>
          </a:p>
          <a:p>
            <a:pPr marL="285750" indent="-285750">
              <a:buFont typeface="Arial" panose="020B0604020202020204" pitchFamily="34" charset="0"/>
              <a:buChar char="•"/>
            </a:pPr>
            <a:r>
              <a:rPr lang="en-US" dirty="0">
                <a:latin typeface="Franklin Gothic Book" panose="020B0503020102020204" pitchFamily="34" charset="0"/>
              </a:rPr>
              <a:t>CUSBL</a:t>
            </a:r>
          </a:p>
          <a:p>
            <a:pPr marL="285750" indent="-285750">
              <a:buFont typeface="Arial" panose="020B0604020202020204" pitchFamily="34" charset="0"/>
              <a:buChar char="•"/>
            </a:pPr>
            <a:endParaRPr lang="en-US" dirty="0">
              <a:latin typeface="Franklin Gothic Book" panose="020B0503020102020204" pitchFamily="34" charset="0"/>
            </a:endParaRPr>
          </a:p>
        </p:txBody>
      </p:sp>
      <p:sp>
        <p:nvSpPr>
          <p:cNvPr id="5" name="Rectangle 4">
            <a:extLst>
              <a:ext uri="{FF2B5EF4-FFF2-40B4-BE49-F238E27FC236}">
                <a16:creationId xmlns:a16="http://schemas.microsoft.com/office/drawing/2014/main" id="{54E2C20C-DEE4-41FE-8B64-43B5B7782D07}"/>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594625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918011-2066-4292-8882-EA8B324422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1383" y="738553"/>
            <a:ext cx="3592033" cy="5380893"/>
          </a:xfrm>
          <a:prstGeom prst="rect">
            <a:avLst/>
          </a:prstGeom>
        </p:spPr>
      </p:pic>
      <p:pic>
        <p:nvPicPr>
          <p:cNvPr id="5" name="Picture 4">
            <a:extLst>
              <a:ext uri="{FF2B5EF4-FFF2-40B4-BE49-F238E27FC236}">
                <a16:creationId xmlns:a16="http://schemas.microsoft.com/office/drawing/2014/main" id="{2750650A-63F7-46E0-9F08-EBDB93FBFC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2016" y="738554"/>
            <a:ext cx="4035669" cy="5380892"/>
          </a:xfrm>
          <a:prstGeom prst="rect">
            <a:avLst/>
          </a:prstGeom>
        </p:spPr>
      </p:pic>
      <p:pic>
        <p:nvPicPr>
          <p:cNvPr id="7" name="Picture 6">
            <a:extLst>
              <a:ext uri="{FF2B5EF4-FFF2-40B4-BE49-F238E27FC236}">
                <a16:creationId xmlns:a16="http://schemas.microsoft.com/office/drawing/2014/main" id="{BAF96091-1C95-46A9-91BF-9565870FE3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183" y="738553"/>
            <a:ext cx="3657600" cy="2438400"/>
          </a:xfrm>
          <a:prstGeom prst="rect">
            <a:avLst/>
          </a:prstGeom>
        </p:spPr>
      </p:pic>
      <p:pic>
        <p:nvPicPr>
          <p:cNvPr id="9" name="Picture 8">
            <a:extLst>
              <a:ext uri="{FF2B5EF4-FFF2-40B4-BE49-F238E27FC236}">
                <a16:creationId xmlns:a16="http://schemas.microsoft.com/office/drawing/2014/main" id="{F9A315F1-FD34-4F06-9866-9E65E63DB6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5183" y="3405552"/>
            <a:ext cx="3657600" cy="2438400"/>
          </a:xfrm>
          <a:prstGeom prst="rect">
            <a:avLst/>
          </a:prstGeom>
        </p:spPr>
      </p:pic>
      <p:sp>
        <p:nvSpPr>
          <p:cNvPr id="6" name="Rectangle 5">
            <a:extLst>
              <a:ext uri="{FF2B5EF4-FFF2-40B4-BE49-F238E27FC236}">
                <a16:creationId xmlns:a16="http://schemas.microsoft.com/office/drawing/2014/main" id="{9C71A0B1-EDDA-4A14-A74C-0AF74A0E1B59}"/>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542721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37528E-ED1F-4136-826F-BEC9A6920C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0877"/>
            <a:ext cx="7924800" cy="5283200"/>
          </a:xfrm>
          <a:prstGeom prst="rect">
            <a:avLst/>
          </a:prstGeom>
        </p:spPr>
      </p:pic>
      <p:pic>
        <p:nvPicPr>
          <p:cNvPr id="5" name="Picture 4">
            <a:extLst>
              <a:ext uri="{FF2B5EF4-FFF2-40B4-BE49-F238E27FC236}">
                <a16:creationId xmlns:a16="http://schemas.microsoft.com/office/drawing/2014/main" id="{8257A72A-2D8B-4324-B24A-CAE6DCB8EB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0984" y="674077"/>
            <a:ext cx="3657600" cy="2438400"/>
          </a:xfrm>
          <a:prstGeom prst="rect">
            <a:avLst/>
          </a:prstGeom>
        </p:spPr>
      </p:pic>
      <p:sp>
        <p:nvSpPr>
          <p:cNvPr id="2" name="TextBox 1">
            <a:extLst>
              <a:ext uri="{FF2B5EF4-FFF2-40B4-BE49-F238E27FC236}">
                <a16:creationId xmlns:a16="http://schemas.microsoft.com/office/drawing/2014/main" id="{A8233C5E-ECD9-464C-981D-F0FA96A49E42}"/>
              </a:ext>
            </a:extLst>
          </p:cNvPr>
          <p:cNvSpPr txBox="1"/>
          <p:nvPr/>
        </p:nvSpPr>
        <p:spPr>
          <a:xfrm>
            <a:off x="8170984" y="3689498"/>
            <a:ext cx="3657600" cy="1200329"/>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LRAUV has its own hot spot allowing operators to direct connect for mission checkouts and programming</a:t>
            </a:r>
          </a:p>
        </p:txBody>
      </p:sp>
      <p:sp>
        <p:nvSpPr>
          <p:cNvPr id="6" name="Rectangle 5">
            <a:extLst>
              <a:ext uri="{FF2B5EF4-FFF2-40B4-BE49-F238E27FC236}">
                <a16:creationId xmlns:a16="http://schemas.microsoft.com/office/drawing/2014/main" id="{AE036CE2-7E46-4459-ADCD-BD1D8C062E51}"/>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5379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CADBDC-B96C-470B-A36F-CF775C9F30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6536" y="3268394"/>
            <a:ext cx="5384409" cy="3589606"/>
          </a:xfrm>
          <a:prstGeom prst="rect">
            <a:avLst/>
          </a:prstGeom>
        </p:spPr>
      </p:pic>
      <p:pic>
        <p:nvPicPr>
          <p:cNvPr id="5" name="Picture 4">
            <a:extLst>
              <a:ext uri="{FF2B5EF4-FFF2-40B4-BE49-F238E27FC236}">
                <a16:creationId xmlns:a16="http://schemas.microsoft.com/office/drawing/2014/main" id="{83ECB8B9-32B7-4124-BB80-86F93E4728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2299" y="718839"/>
            <a:ext cx="3657600" cy="2438400"/>
          </a:xfrm>
          <a:prstGeom prst="rect">
            <a:avLst/>
          </a:prstGeom>
        </p:spPr>
      </p:pic>
      <p:pic>
        <p:nvPicPr>
          <p:cNvPr id="7" name="Picture 6">
            <a:extLst>
              <a:ext uri="{FF2B5EF4-FFF2-40B4-BE49-F238E27FC236}">
                <a16:creationId xmlns:a16="http://schemas.microsoft.com/office/drawing/2014/main" id="{09B3ED07-F655-4FFA-897D-D60DC5D7AE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263" y="398585"/>
            <a:ext cx="5418273" cy="3589606"/>
          </a:xfrm>
          <a:prstGeom prst="rect">
            <a:avLst/>
          </a:prstGeom>
        </p:spPr>
      </p:pic>
      <p:sp>
        <p:nvSpPr>
          <p:cNvPr id="8" name="Oval 7">
            <a:extLst>
              <a:ext uri="{FF2B5EF4-FFF2-40B4-BE49-F238E27FC236}">
                <a16:creationId xmlns:a16="http://schemas.microsoft.com/office/drawing/2014/main" id="{9C6347F2-3358-400A-8252-0341C73870DD}"/>
              </a:ext>
            </a:extLst>
          </p:cNvPr>
          <p:cNvSpPr/>
          <p:nvPr/>
        </p:nvSpPr>
        <p:spPr>
          <a:xfrm>
            <a:off x="9601200" y="1688657"/>
            <a:ext cx="550718" cy="49876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BBA72AB-0043-491D-A658-47ECEC2F3255}"/>
              </a:ext>
            </a:extLst>
          </p:cNvPr>
          <p:cNvSpPr/>
          <p:nvPr/>
        </p:nvSpPr>
        <p:spPr>
          <a:xfrm>
            <a:off x="8579427" y="4428394"/>
            <a:ext cx="550718" cy="49876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8EB5C981-BAE0-4ECF-8DB6-E6B7C7C7D3BE}"/>
              </a:ext>
            </a:extLst>
          </p:cNvPr>
          <p:cNvPicPr>
            <a:picLocks noChangeAspect="1"/>
          </p:cNvPicPr>
          <p:nvPr/>
        </p:nvPicPr>
        <p:blipFill>
          <a:blip r:embed="rId5"/>
          <a:stretch>
            <a:fillRect/>
          </a:stretch>
        </p:blipFill>
        <p:spPr>
          <a:xfrm>
            <a:off x="3735532" y="5351318"/>
            <a:ext cx="2260023" cy="1506682"/>
          </a:xfrm>
          <a:prstGeom prst="rect">
            <a:avLst/>
          </a:prstGeom>
        </p:spPr>
      </p:pic>
      <p:cxnSp>
        <p:nvCxnSpPr>
          <p:cNvPr id="12" name="Straight Arrow Connector 11">
            <a:extLst>
              <a:ext uri="{FF2B5EF4-FFF2-40B4-BE49-F238E27FC236}">
                <a16:creationId xmlns:a16="http://schemas.microsoft.com/office/drawing/2014/main" id="{7294BC94-07FC-411F-8F97-CCE4DF8886BF}"/>
              </a:ext>
            </a:extLst>
          </p:cNvPr>
          <p:cNvCxnSpPr>
            <a:cxnSpLocks/>
          </p:cNvCxnSpPr>
          <p:nvPr/>
        </p:nvCxnSpPr>
        <p:spPr>
          <a:xfrm flipV="1">
            <a:off x="5247409" y="5351318"/>
            <a:ext cx="1097280" cy="731520"/>
          </a:xfrm>
          <a:prstGeom prst="straightConnector1">
            <a:avLst/>
          </a:prstGeom>
          <a:ln>
            <a:solidFill>
              <a:srgbClr val="FFC000"/>
            </a:solidFill>
            <a:tailEnd type="triangle"/>
          </a:ln>
        </p:spPr>
        <p:style>
          <a:lnRef idx="3">
            <a:schemeClr val="accent6"/>
          </a:lnRef>
          <a:fillRef idx="0">
            <a:schemeClr val="accent6"/>
          </a:fillRef>
          <a:effectRef idx="2">
            <a:schemeClr val="accent6"/>
          </a:effectRef>
          <a:fontRef idx="minor">
            <a:schemeClr val="tx1"/>
          </a:fontRef>
        </p:style>
      </p:cxnSp>
      <p:sp>
        <p:nvSpPr>
          <p:cNvPr id="11" name="Rectangle 10">
            <a:extLst>
              <a:ext uri="{FF2B5EF4-FFF2-40B4-BE49-F238E27FC236}">
                <a16:creationId xmlns:a16="http://schemas.microsoft.com/office/drawing/2014/main" id="{DE6025FE-30D2-4C75-A099-F0209E6D252A}"/>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4933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oglake_scrapping_underice">
            <a:hlinkClick r:id="" action="ppaction://media"/>
            <a:extLst>
              <a:ext uri="{FF2B5EF4-FFF2-40B4-BE49-F238E27FC236}">
                <a16:creationId xmlns:a16="http://schemas.microsoft.com/office/drawing/2014/main" id="{AD8F67D2-351B-4D23-9547-4FD2B4B4D15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49594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A88692-4055-46D1-8380-4BF574A771E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74072" y="1091046"/>
            <a:ext cx="6204412" cy="4073236"/>
          </a:xfrm>
          <a:prstGeom prst="rect">
            <a:avLst/>
          </a:prstGeom>
        </p:spPr>
      </p:pic>
      <p:sp>
        <p:nvSpPr>
          <p:cNvPr id="3" name="TextBox 2">
            <a:extLst>
              <a:ext uri="{FF2B5EF4-FFF2-40B4-BE49-F238E27FC236}">
                <a16:creationId xmlns:a16="http://schemas.microsoft.com/office/drawing/2014/main" id="{2DA8DC59-682E-44BA-ABD0-CA3EE0EAE42F}"/>
              </a:ext>
            </a:extLst>
          </p:cNvPr>
          <p:cNvSpPr txBox="1"/>
          <p:nvPr/>
        </p:nvSpPr>
        <p:spPr>
          <a:xfrm>
            <a:off x="7398327" y="1091046"/>
            <a:ext cx="3699164" cy="2954655"/>
          </a:xfrm>
          <a:prstGeom prst="rect">
            <a:avLst/>
          </a:prstGeom>
          <a:noFill/>
        </p:spPr>
        <p:txBody>
          <a:bodyPr wrap="square" rtlCol="0">
            <a:spAutoFit/>
          </a:bodyPr>
          <a:lstStyle/>
          <a:p>
            <a:r>
              <a:rPr lang="en-US" sz="2400" dirty="0">
                <a:solidFill>
                  <a:srgbClr val="FFC000"/>
                </a:solidFill>
                <a:latin typeface="Franklin Gothic Book" panose="020B0503020102020204" pitchFamily="34" charset="0"/>
              </a:rPr>
              <a:t>What’s in the nose:</a:t>
            </a:r>
          </a:p>
          <a:p>
            <a:pPr marL="342900" indent="-342900">
              <a:buFont typeface="+mj-lt"/>
              <a:buAutoNum type="arabicPeriod"/>
            </a:pPr>
            <a:r>
              <a:rPr lang="en-US" dirty="0">
                <a:latin typeface="Franklin Gothic Book" panose="020B0503020102020204" pitchFamily="34" charset="0"/>
              </a:rPr>
              <a:t>Emergency Strobe</a:t>
            </a:r>
          </a:p>
          <a:p>
            <a:pPr marL="342900" indent="-342900">
              <a:buFont typeface="+mj-lt"/>
              <a:buAutoNum type="arabicPeriod"/>
            </a:pPr>
            <a:r>
              <a:rPr lang="en-US" dirty="0">
                <a:latin typeface="Franklin Gothic Book" panose="020B0503020102020204" pitchFamily="34" charset="0"/>
              </a:rPr>
              <a:t>Backup acoustic transponder</a:t>
            </a:r>
          </a:p>
          <a:p>
            <a:pPr marL="342900" indent="-342900">
              <a:buFont typeface="+mj-lt"/>
              <a:buAutoNum type="arabicPeriod"/>
            </a:pPr>
            <a:r>
              <a:rPr lang="en-US" dirty="0">
                <a:latin typeface="Franklin Gothic Book" panose="020B0503020102020204" pitchFamily="34" charset="0"/>
              </a:rPr>
              <a:t>Ranging and acoustic data packet (position/depth info)</a:t>
            </a:r>
          </a:p>
          <a:p>
            <a:pPr marL="342900" indent="-342900">
              <a:buFont typeface="+mj-lt"/>
              <a:buAutoNum type="arabicPeriod"/>
            </a:pPr>
            <a:r>
              <a:rPr lang="en-US" dirty="0">
                <a:latin typeface="Franklin Gothic Book" panose="020B0503020102020204" pitchFamily="34" charset="0"/>
              </a:rPr>
              <a:t>Avalanche beacon</a:t>
            </a:r>
          </a:p>
          <a:p>
            <a:pPr marL="342900" indent="-342900">
              <a:buFont typeface="+mj-lt"/>
              <a:buAutoNum type="arabicPeriod"/>
            </a:pPr>
            <a:r>
              <a:rPr lang="en-US" dirty="0">
                <a:latin typeface="Franklin Gothic Book" panose="020B0503020102020204" pitchFamily="34" charset="0"/>
              </a:rPr>
              <a:t>RF radio </a:t>
            </a:r>
          </a:p>
          <a:p>
            <a:pPr marL="342900" indent="-342900">
              <a:buFont typeface="+mj-lt"/>
              <a:buAutoNum type="arabicPeriod"/>
            </a:pPr>
            <a:r>
              <a:rPr lang="en-US" dirty="0">
                <a:latin typeface="Franklin Gothic Book" panose="020B0503020102020204" pitchFamily="34" charset="0"/>
              </a:rPr>
              <a:t>Argos</a:t>
            </a:r>
          </a:p>
          <a:p>
            <a:pPr marL="342900" indent="-342900">
              <a:buFont typeface="+mj-lt"/>
              <a:buAutoNum type="arabicPeriod"/>
            </a:pPr>
            <a:r>
              <a:rPr lang="en-US" dirty="0">
                <a:latin typeface="Franklin Gothic Book" panose="020B0503020102020204" pitchFamily="34" charset="0"/>
              </a:rPr>
              <a:t>Backup strobe</a:t>
            </a:r>
          </a:p>
          <a:p>
            <a:pPr marL="342900" indent="-342900">
              <a:buFont typeface="+mj-lt"/>
              <a:buAutoNum type="arabicPeriod"/>
            </a:pPr>
            <a:r>
              <a:rPr lang="en-US" dirty="0">
                <a:latin typeface="Franklin Gothic Book" panose="020B0503020102020204" pitchFamily="34" charset="0"/>
              </a:rPr>
              <a:t>Drop weight</a:t>
            </a:r>
          </a:p>
        </p:txBody>
      </p:sp>
      <p:sp>
        <p:nvSpPr>
          <p:cNvPr id="4" name="TextBox 3">
            <a:extLst>
              <a:ext uri="{FF2B5EF4-FFF2-40B4-BE49-F238E27FC236}">
                <a16:creationId xmlns:a16="http://schemas.microsoft.com/office/drawing/2014/main" id="{DFE08ACA-F2F0-42F5-9C6A-F24D376AAE39}"/>
              </a:ext>
            </a:extLst>
          </p:cNvPr>
          <p:cNvSpPr txBox="1"/>
          <p:nvPr/>
        </p:nvSpPr>
        <p:spPr>
          <a:xfrm>
            <a:off x="685800" y="330139"/>
            <a:ext cx="6899564" cy="523220"/>
          </a:xfrm>
          <a:prstGeom prst="rect">
            <a:avLst/>
          </a:prstGeom>
          <a:noFill/>
        </p:spPr>
        <p:txBody>
          <a:bodyPr wrap="square" rtlCol="0">
            <a:spAutoFit/>
          </a:bodyPr>
          <a:lstStyle/>
          <a:p>
            <a:r>
              <a:rPr lang="en-US" sz="2800" dirty="0">
                <a:solidFill>
                  <a:srgbClr val="C00000"/>
                </a:solidFill>
                <a:latin typeface="Franklin Gothic Book" panose="020B0503020102020204" pitchFamily="34" charset="0"/>
              </a:rPr>
              <a:t>Emergency Location of a Lost Vehicle</a:t>
            </a:r>
          </a:p>
        </p:txBody>
      </p:sp>
      <p:sp>
        <p:nvSpPr>
          <p:cNvPr id="5" name="Rectangle 4">
            <a:extLst>
              <a:ext uri="{FF2B5EF4-FFF2-40B4-BE49-F238E27FC236}">
                <a16:creationId xmlns:a16="http://schemas.microsoft.com/office/drawing/2014/main" id="{09440509-2135-40F0-9E56-574780690D44}"/>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040991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ndericerecovery2">
            <a:hlinkClick r:id="" action="ppaction://media"/>
            <a:extLst>
              <a:ext uri="{FF2B5EF4-FFF2-40B4-BE49-F238E27FC236}">
                <a16:creationId xmlns:a16="http://schemas.microsoft.com/office/drawing/2014/main" id="{3E59063D-84A5-4743-BC7F-21C0A037657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93796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07E4A6-BE1A-2A40-9CDC-8365D26D9E03}"/>
              </a:ext>
            </a:extLst>
          </p:cNvPr>
          <p:cNvSpPr txBox="1"/>
          <p:nvPr/>
        </p:nvSpPr>
        <p:spPr>
          <a:xfrm>
            <a:off x="3992042" y="2827294"/>
            <a:ext cx="3462807" cy="707886"/>
          </a:xfrm>
          <a:prstGeom prst="rect">
            <a:avLst/>
          </a:prstGeom>
          <a:noFill/>
        </p:spPr>
        <p:txBody>
          <a:bodyPr wrap="none" rtlCol="0">
            <a:spAutoFit/>
          </a:bodyPr>
          <a:lstStyle/>
          <a:p>
            <a:r>
              <a:rPr lang="en-US" sz="4000" i="1" dirty="0">
                <a:latin typeface="Franklin Gothic Book" panose="020B0503020102020204" pitchFamily="34" charset="0"/>
              </a:rPr>
              <a:t>Current Testing</a:t>
            </a:r>
          </a:p>
        </p:txBody>
      </p:sp>
      <p:sp>
        <p:nvSpPr>
          <p:cNvPr id="5" name="Rectangle 4">
            <a:extLst>
              <a:ext uri="{FF2B5EF4-FFF2-40B4-BE49-F238E27FC236}">
                <a16:creationId xmlns:a16="http://schemas.microsoft.com/office/drawing/2014/main" id="{90870952-2665-4280-87C2-1122F42A82EF}"/>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371785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D6972A-6D0E-4DB1-9018-3B72AC51036B}"/>
              </a:ext>
            </a:extLst>
          </p:cNvPr>
          <p:cNvSpPr txBox="1"/>
          <p:nvPr/>
        </p:nvSpPr>
        <p:spPr>
          <a:xfrm>
            <a:off x="469805" y="678790"/>
            <a:ext cx="11019923" cy="4154984"/>
          </a:xfrm>
          <a:prstGeom prst="rect">
            <a:avLst/>
          </a:prstGeom>
          <a:noFill/>
        </p:spPr>
        <p:txBody>
          <a:bodyPr wrap="square" rtlCol="0">
            <a:spAutoFit/>
          </a:bodyPr>
          <a:lstStyle/>
          <a:p>
            <a:r>
              <a:rPr lang="en-US" sz="3200" dirty="0">
                <a:solidFill>
                  <a:srgbClr val="00B050"/>
                </a:solidFill>
                <a:latin typeface="Franklin Gothic Book" panose="020B0503020102020204" pitchFamily="34" charset="0"/>
              </a:rPr>
              <a:t>Technology Review: Evaluate &amp; Improve</a:t>
            </a:r>
          </a:p>
          <a:p>
            <a:endParaRPr lang="en-US" sz="3200" dirty="0">
              <a:solidFill>
                <a:srgbClr val="00B050"/>
              </a:solidFill>
              <a:latin typeface="Franklin Gothic Book" panose="020B0503020102020204" pitchFamily="34" charset="0"/>
            </a:endParaRPr>
          </a:p>
          <a:p>
            <a:pPr marL="571500" indent="-5715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Testing Forward looking DUSBL vs Circular or 360 DUSBL</a:t>
            </a:r>
          </a:p>
          <a:p>
            <a:pPr marL="571500" indent="-5715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Polaris and one buoy was deployed 5/7 in Buzzard’s Bay, Woods Hole to apply software fixes from lesson’s learned in Bog Lake</a:t>
            </a:r>
          </a:p>
          <a:p>
            <a:pPr marL="1028700" lvl="1" indent="-5715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Run constant depth mission after a balance and trim and compass calibration to evaluate vehicle stability and nav accuracy prior to docking tries</a:t>
            </a:r>
          </a:p>
          <a:p>
            <a:pPr marL="1028700" lvl="1" indent="-5715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Evaluate current undocking behavior (not well suited for shallow water)</a:t>
            </a:r>
          </a:p>
          <a:p>
            <a:pPr marL="342900" indent="-3429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Evaluating antenna design and improve robustness, performance. Make spares</a:t>
            </a:r>
          </a:p>
          <a:p>
            <a:pPr marL="342900" indent="-3429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Evaluating INS for low power, performance and ease of integration</a:t>
            </a:r>
          </a:p>
          <a:p>
            <a:pPr marL="342900" indent="-342900">
              <a:buFont typeface="Arial" panose="020B0604020202020204" pitchFamily="34" charset="0"/>
              <a:buChar char="•"/>
            </a:pPr>
            <a:r>
              <a:rPr lang="en-US" sz="2000" dirty="0">
                <a:solidFill>
                  <a:schemeClr val="tx2">
                    <a:lumMod val="90000"/>
                  </a:schemeClr>
                </a:solidFill>
                <a:latin typeface="Franklin Gothic Book" panose="020B0503020102020204" pitchFamily="34" charset="0"/>
              </a:rPr>
              <a:t>Making the endcap wiring more modular for swapping out sensor payloads (like sonar and cameras)</a:t>
            </a:r>
          </a:p>
        </p:txBody>
      </p:sp>
      <p:sp>
        <p:nvSpPr>
          <p:cNvPr id="3" name="Rectangle 2">
            <a:extLst>
              <a:ext uri="{FF2B5EF4-FFF2-40B4-BE49-F238E27FC236}">
                <a16:creationId xmlns:a16="http://schemas.microsoft.com/office/drawing/2014/main" id="{F1CE5C28-23F1-4325-8B49-3425793B46CE}"/>
              </a:ext>
            </a:extLst>
          </p:cNvPr>
          <p:cNvSpPr/>
          <p:nvPr/>
        </p:nvSpPr>
        <p:spPr>
          <a:xfrm>
            <a:off x="469805" y="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0817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252806-D6D4-408A-BFF3-756E7DE1E0E6}"/>
              </a:ext>
            </a:extLst>
          </p:cNvPr>
          <p:cNvSpPr txBox="1"/>
          <p:nvPr/>
        </p:nvSpPr>
        <p:spPr>
          <a:xfrm>
            <a:off x="3803073" y="727364"/>
            <a:ext cx="4873336" cy="369332"/>
          </a:xfrm>
          <a:prstGeom prst="rect">
            <a:avLst/>
          </a:prstGeom>
          <a:noFill/>
        </p:spPr>
        <p:txBody>
          <a:bodyPr wrap="square" rtlCol="0">
            <a:spAutoFit/>
          </a:bodyPr>
          <a:lstStyle/>
          <a:p>
            <a:r>
              <a:rPr lang="en-US" dirty="0"/>
              <a:t>SharkCam</a:t>
            </a:r>
          </a:p>
        </p:txBody>
      </p:sp>
      <p:pic>
        <p:nvPicPr>
          <p:cNvPr id="5" name="Bull-1A-Good">
            <a:hlinkClick r:id="" action="ppaction://media"/>
            <a:extLst>
              <a:ext uri="{FF2B5EF4-FFF2-40B4-BE49-F238E27FC236}">
                <a16:creationId xmlns:a16="http://schemas.microsoft.com/office/drawing/2014/main" id="{75B8CC4F-9527-4D8B-9D24-816178A90A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0470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7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3D504C-EF71-4B84-AB56-C9DF75488EA9}"/>
              </a:ext>
            </a:extLst>
          </p:cNvPr>
          <p:cNvSpPr txBox="1"/>
          <p:nvPr/>
        </p:nvSpPr>
        <p:spPr>
          <a:xfrm>
            <a:off x="187389" y="450452"/>
            <a:ext cx="2498651" cy="646331"/>
          </a:xfrm>
          <a:prstGeom prst="rect">
            <a:avLst/>
          </a:prstGeom>
          <a:noFill/>
        </p:spPr>
        <p:txBody>
          <a:bodyPr wrap="square" rtlCol="0">
            <a:spAutoFit/>
          </a:bodyPr>
          <a:lstStyle/>
          <a:p>
            <a:r>
              <a:rPr lang="en-US" sz="3600" dirty="0">
                <a:solidFill>
                  <a:srgbClr val="FFC000"/>
                </a:solidFill>
                <a:latin typeface="Franklin Gothic Book" panose="020B0503020102020204" pitchFamily="34" charset="0"/>
              </a:rPr>
              <a:t>Multibeam</a:t>
            </a:r>
          </a:p>
        </p:txBody>
      </p:sp>
      <p:pic>
        <p:nvPicPr>
          <p:cNvPr id="3" name="Picture 2">
            <a:extLst>
              <a:ext uri="{FF2B5EF4-FFF2-40B4-BE49-F238E27FC236}">
                <a16:creationId xmlns:a16="http://schemas.microsoft.com/office/drawing/2014/main" id="{2AB18F0D-A346-4FC1-A1F6-E05E05E20FC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109815" y="3190684"/>
            <a:ext cx="2236296" cy="1121923"/>
          </a:xfrm>
          <a:prstGeom prst="rect">
            <a:avLst/>
          </a:prstGeom>
        </p:spPr>
      </p:pic>
      <p:pic>
        <p:nvPicPr>
          <p:cNvPr id="4" name="Picture 3">
            <a:extLst>
              <a:ext uri="{FF2B5EF4-FFF2-40B4-BE49-F238E27FC236}">
                <a16:creationId xmlns:a16="http://schemas.microsoft.com/office/drawing/2014/main" id="{54CAA120-B680-42F6-8217-948FFB3F43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9060" y="785776"/>
            <a:ext cx="2136099" cy="2186243"/>
          </a:xfrm>
          <a:prstGeom prst="rect">
            <a:avLst/>
          </a:prstGeom>
        </p:spPr>
      </p:pic>
      <p:sp>
        <p:nvSpPr>
          <p:cNvPr id="5" name="TextBox 4">
            <a:extLst>
              <a:ext uri="{FF2B5EF4-FFF2-40B4-BE49-F238E27FC236}">
                <a16:creationId xmlns:a16="http://schemas.microsoft.com/office/drawing/2014/main" id="{2DE8A429-D6CD-4B63-93F0-CEB6803F71BE}"/>
              </a:ext>
            </a:extLst>
          </p:cNvPr>
          <p:cNvSpPr txBox="1"/>
          <p:nvPr/>
        </p:nvSpPr>
        <p:spPr>
          <a:xfrm>
            <a:off x="6951602" y="4430354"/>
            <a:ext cx="4104168" cy="2031325"/>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We want our sonar to be:</a:t>
            </a:r>
          </a:p>
          <a:p>
            <a:pPr marL="285750" indent="-285750">
              <a:buFont typeface="Arial" panose="020B0604020202020204" pitchFamily="34" charset="0"/>
              <a:buChar char="•"/>
            </a:pPr>
            <a:r>
              <a:rPr lang="en-US" dirty="0">
                <a:latin typeface="Franklin Gothic Book" panose="020B0503020102020204" pitchFamily="34" charset="0"/>
              </a:rPr>
              <a:t>Low power </a:t>
            </a:r>
          </a:p>
          <a:p>
            <a:pPr marL="285750" indent="-285750">
              <a:buFont typeface="Arial" panose="020B0604020202020204" pitchFamily="34" charset="0"/>
              <a:buChar char="•"/>
            </a:pPr>
            <a:r>
              <a:rPr lang="en-US" dirty="0">
                <a:latin typeface="Franklin Gothic Book" panose="020B0503020102020204" pitchFamily="34" charset="0"/>
              </a:rPr>
              <a:t>Easy to digest data and evaluate </a:t>
            </a:r>
          </a:p>
          <a:p>
            <a:pPr marL="285750" indent="-285750">
              <a:buFont typeface="Arial" panose="020B0604020202020204" pitchFamily="34" charset="0"/>
              <a:buChar char="•"/>
            </a:pPr>
            <a:r>
              <a:rPr lang="en-US" dirty="0">
                <a:latin typeface="Franklin Gothic Book" panose="020B0503020102020204" pitchFamily="34" charset="0"/>
              </a:rPr>
              <a:t>Be compact</a:t>
            </a:r>
          </a:p>
          <a:p>
            <a:pPr marL="285750" indent="-285750">
              <a:buFont typeface="Arial" panose="020B0604020202020204" pitchFamily="34" charset="0"/>
              <a:buChar char="•"/>
            </a:pPr>
            <a:r>
              <a:rPr lang="en-US" dirty="0">
                <a:latin typeface="Franklin Gothic Book" panose="020B0503020102020204" pitchFamily="34" charset="0"/>
              </a:rPr>
              <a:t>Low cost</a:t>
            </a:r>
          </a:p>
          <a:p>
            <a:pPr marL="285750" indent="-285750">
              <a:buFont typeface="Arial" panose="020B0604020202020204" pitchFamily="34" charset="0"/>
              <a:buChar char="•"/>
            </a:pPr>
            <a:r>
              <a:rPr lang="en-US" dirty="0">
                <a:latin typeface="Franklin Gothic Book" panose="020B0503020102020204" pitchFamily="34" charset="0"/>
              </a:rPr>
              <a:t>Be easy to flip up or down for bottom mapping or ice keel mapping</a:t>
            </a:r>
          </a:p>
        </p:txBody>
      </p:sp>
      <p:sp>
        <p:nvSpPr>
          <p:cNvPr id="6" name="TextBox 5">
            <a:extLst>
              <a:ext uri="{FF2B5EF4-FFF2-40B4-BE49-F238E27FC236}">
                <a16:creationId xmlns:a16="http://schemas.microsoft.com/office/drawing/2014/main" id="{387B4BE0-41FC-4E79-BAD0-2F0227292D29}"/>
              </a:ext>
            </a:extLst>
          </p:cNvPr>
          <p:cNvSpPr txBox="1"/>
          <p:nvPr/>
        </p:nvSpPr>
        <p:spPr>
          <a:xfrm>
            <a:off x="225572" y="1568032"/>
            <a:ext cx="4965405" cy="2862322"/>
          </a:xfrm>
          <a:prstGeom prst="rect">
            <a:avLst/>
          </a:prstGeom>
          <a:noFill/>
        </p:spPr>
        <p:txBody>
          <a:bodyPr wrap="square" rtlCol="0">
            <a:spAutoFit/>
          </a:bodyPr>
          <a:lstStyle/>
          <a:p>
            <a:r>
              <a:rPr lang="en-US" dirty="0">
                <a:latin typeface="Franklin Gothic Book" panose="020B0503020102020204" pitchFamily="34" charset="0"/>
              </a:rPr>
              <a:t>Two choices under consideration:</a:t>
            </a:r>
          </a:p>
          <a:p>
            <a:endParaRPr lang="en-US" dirty="0">
              <a:latin typeface="Franklin Gothic Book" panose="020B0503020102020204" pitchFamily="34" charset="0"/>
            </a:endParaRPr>
          </a:p>
          <a:p>
            <a:pPr marL="342900" indent="-342900">
              <a:buFont typeface="+mj-lt"/>
              <a:buAutoNum type="arabicPeriod"/>
            </a:pPr>
            <a:r>
              <a:rPr lang="en-US" sz="2400" dirty="0" err="1">
                <a:latin typeface="Franklin Gothic Book" panose="020B0503020102020204" pitchFamily="34" charset="0"/>
              </a:rPr>
              <a:t>Norbit</a:t>
            </a:r>
            <a:r>
              <a:rPr lang="en-US" sz="2400" dirty="0">
                <a:latin typeface="Franklin Gothic Book" panose="020B0503020102020204" pitchFamily="34" charset="0"/>
              </a:rPr>
              <a:t> WBMS (60W 10-28VDC, 110-240VAC)</a:t>
            </a:r>
          </a:p>
          <a:p>
            <a:pPr marL="342900" indent="-342900">
              <a:buFont typeface="+mj-lt"/>
              <a:buAutoNum type="arabicPeriod"/>
            </a:pPr>
            <a:endParaRPr lang="en-US" sz="2400" dirty="0">
              <a:latin typeface="Franklin Gothic Book" panose="020B0503020102020204" pitchFamily="34" charset="0"/>
            </a:endParaRPr>
          </a:p>
          <a:p>
            <a:pPr marL="342900" indent="-342900">
              <a:buFont typeface="+mj-lt"/>
              <a:buAutoNum type="arabicPeriod"/>
            </a:pPr>
            <a:r>
              <a:rPr lang="en-US" sz="2400" dirty="0">
                <a:latin typeface="Franklin Gothic Book" panose="020B0503020102020204" pitchFamily="34" charset="0"/>
              </a:rPr>
              <a:t>R2Sonic 2020 Wideband multibeam echosounder system (20W avg 90-260VAC; 45-65Hz</a:t>
            </a:r>
          </a:p>
        </p:txBody>
      </p:sp>
      <p:pic>
        <p:nvPicPr>
          <p:cNvPr id="1026" name="Picture 2" descr="https://2wdl972dwj5viwpdm3ates4e-wpengine.netdna-ssl.com/wp-content/uploads/2020/03/Sonic-2020-Swathe-Services-Medway-Port-UK-7.jpg">
            <a:extLst>
              <a:ext uri="{FF2B5EF4-FFF2-40B4-BE49-F238E27FC236}">
                <a16:creationId xmlns:a16="http://schemas.microsoft.com/office/drawing/2014/main" id="{C2CEE65A-5277-4644-AE4F-595ADC698B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5340" y="786754"/>
            <a:ext cx="4231174" cy="223576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6E69874-90D8-4ACD-BAED-419BD0F5D0EE}"/>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492627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35028" y="1221429"/>
            <a:ext cx="11341925" cy="4887223"/>
          </a:xfrm>
        </p:spPr>
        <p:txBody>
          <a:bodyPr>
            <a:normAutofit/>
          </a:bodyPr>
          <a:lstStyle/>
          <a:p>
            <a:pPr marL="0" indent="0">
              <a:buNone/>
            </a:pPr>
            <a:r>
              <a:rPr lang="en-US" dirty="0">
                <a:solidFill>
                  <a:schemeClr val="accent6"/>
                </a:solidFill>
              </a:rPr>
              <a:t>Planned outcomes of the research: </a:t>
            </a:r>
          </a:p>
          <a:p>
            <a:pPr lvl="1"/>
            <a:r>
              <a:rPr lang="en-US" dirty="0"/>
              <a:t>A portable Long Range AUV, for under-ice anomaly and oil detection with deployable arctic buoys for aided navigation, remote communication and docking; around-the-clock expertise available and training with a TRL 7/8 system ready for low-rate manufacturing and payload capability expansion.</a:t>
            </a:r>
          </a:p>
          <a:p>
            <a:pPr lvl="1"/>
            <a:endParaRPr lang="en-US" dirty="0"/>
          </a:p>
          <a:p>
            <a:pPr marL="0" indent="0">
              <a:buNone/>
            </a:pPr>
            <a:r>
              <a:rPr lang="en-US" dirty="0">
                <a:solidFill>
                  <a:schemeClr val="accent6"/>
                </a:solidFill>
              </a:rPr>
              <a:t>Additional research identification:</a:t>
            </a:r>
          </a:p>
          <a:p>
            <a:pPr lvl="1"/>
            <a:r>
              <a:rPr lang="en-US" dirty="0"/>
              <a:t>Service for hire </a:t>
            </a:r>
          </a:p>
          <a:p>
            <a:pPr lvl="1"/>
            <a:r>
              <a:rPr lang="en-US" dirty="0"/>
              <a:t>Interest in commercialization</a:t>
            </a:r>
          </a:p>
          <a:p>
            <a:pPr lvl="1"/>
            <a:r>
              <a:rPr lang="en-US" dirty="0"/>
              <a:t>Interest in scientific community to use and develop tech (BSEE, EPA, NOAA, etc.)</a:t>
            </a:r>
          </a:p>
          <a:p>
            <a:endParaRPr lang="en-US" dirty="0"/>
          </a:p>
        </p:txBody>
      </p:sp>
      <p:sp>
        <p:nvSpPr>
          <p:cNvPr id="4" name="Rectangle 3"/>
          <p:cNvSpPr/>
          <p:nvPr/>
        </p:nvSpPr>
        <p:spPr>
          <a:xfrm>
            <a:off x="629564" y="0"/>
            <a:ext cx="3793795" cy="369332"/>
          </a:xfrm>
          <a:prstGeom prst="rect">
            <a:avLst/>
          </a:prstGeom>
        </p:spPr>
        <p:txBody>
          <a:bodyPr wrap="none">
            <a:spAutoFit/>
          </a:bodyPr>
          <a:lstStyle/>
          <a:p>
            <a:r>
              <a:rPr lang="en-US" dirty="0"/>
              <a:t>ADAC Program Year 6 Annual Meeting </a:t>
            </a:r>
          </a:p>
        </p:txBody>
      </p:sp>
      <p:sp>
        <p:nvSpPr>
          <p:cNvPr id="2" name="TextBox 1">
            <a:extLst>
              <a:ext uri="{FF2B5EF4-FFF2-40B4-BE49-F238E27FC236}">
                <a16:creationId xmlns:a16="http://schemas.microsoft.com/office/drawing/2014/main" id="{B7C18E54-9E1F-2E49-9F5A-352543E0147E}"/>
              </a:ext>
            </a:extLst>
          </p:cNvPr>
          <p:cNvSpPr txBox="1"/>
          <p:nvPr/>
        </p:nvSpPr>
        <p:spPr>
          <a:xfrm>
            <a:off x="235028" y="445366"/>
            <a:ext cx="1967846" cy="646331"/>
          </a:xfrm>
          <a:prstGeom prst="rect">
            <a:avLst/>
          </a:prstGeom>
          <a:noFill/>
        </p:spPr>
        <p:txBody>
          <a:bodyPr wrap="none" rtlCol="0">
            <a:spAutoFit/>
          </a:bodyPr>
          <a:lstStyle/>
          <a:p>
            <a:r>
              <a:rPr lang="en-US" sz="3600" i="1" dirty="0"/>
              <a:t>Summary</a:t>
            </a:r>
          </a:p>
        </p:txBody>
      </p:sp>
    </p:spTree>
    <p:extLst>
      <p:ext uri="{BB962C8B-B14F-4D97-AF65-F5344CB8AC3E}">
        <p14:creationId xmlns:p14="http://schemas.microsoft.com/office/powerpoint/2010/main" val="34285106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3752" y="424736"/>
            <a:ext cx="9940158" cy="701731"/>
          </a:xfrm>
        </p:spPr>
        <p:txBody>
          <a:bodyPr vert="horz" lIns="91440" tIns="45720" rIns="91440" bIns="45720" rtlCol="0" anchor="ctr">
            <a:normAutofit/>
          </a:bodyPr>
          <a:lstStyle/>
          <a:p>
            <a:r>
              <a:rPr lang="en-US" sz="3600" dirty="0">
                <a:solidFill>
                  <a:srgbClr val="FFFF00"/>
                </a:solidFill>
              </a:rPr>
              <a:t>LRAUV</a:t>
            </a:r>
            <a:r>
              <a:rPr lang="en-US" sz="3600" dirty="0"/>
              <a:t> Ready for questions</a:t>
            </a:r>
          </a:p>
        </p:txBody>
      </p:sp>
      <p:sp>
        <p:nvSpPr>
          <p:cNvPr id="4" name="Rectangle 3"/>
          <p:cNvSpPr/>
          <p:nvPr/>
        </p:nvSpPr>
        <p:spPr>
          <a:xfrm>
            <a:off x="629564" y="1087591"/>
            <a:ext cx="7703988" cy="4794225"/>
          </a:xfrm>
          <a:prstGeom prst="rect">
            <a:avLst/>
          </a:prstGeom>
        </p:spPr>
        <p:txBody>
          <a:bodyPr vert="horz" lIns="91440" tIns="45720" rIns="91440" bIns="45720" rtlCol="0">
            <a:normAutofit/>
          </a:bodyPr>
          <a:lstStyle/>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What</a:t>
            </a:r>
            <a:r>
              <a:rPr lang="en-US" b="1" dirty="0">
                <a:latin typeface="Franklin Gothic Book" panose="020B0503020102020204" pitchFamily="34" charset="0"/>
              </a:rPr>
              <a:t> needs improvement or is missing</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Sensing of oil against the ice and seafloor</a:t>
            </a:r>
          </a:p>
          <a:p>
            <a:pPr marL="600075" lvl="1" indent="-257175">
              <a:buFont typeface="Arial" panose="020B0604020202020204" pitchFamily="34" charset="0"/>
              <a:buChar char="•"/>
            </a:pPr>
            <a:r>
              <a:rPr lang="en-US" dirty="0">
                <a:latin typeface="Franklin Gothic Book" panose="020B0503020102020204" pitchFamily="34" charset="0"/>
              </a:rPr>
              <a:t>More sensor payloads-Echosounders, Cameras, Water sampling, energy harvesting</a:t>
            </a:r>
          </a:p>
          <a:p>
            <a:pPr marL="600075" lvl="1" indent="-257175">
              <a:buFont typeface="Arial" panose="020B0604020202020204" pitchFamily="34" charset="0"/>
              <a:buChar char="•"/>
            </a:pPr>
            <a:r>
              <a:rPr lang="en-US" dirty="0">
                <a:latin typeface="Franklin Gothic Book" panose="020B0503020102020204" pitchFamily="34" charset="0"/>
              </a:rPr>
              <a:t>Lower vehicle costs, Design review?</a:t>
            </a:r>
          </a:p>
          <a:p>
            <a:pPr marL="600075" lvl="1" indent="-257175">
              <a:buFont typeface="Arial" panose="020B0604020202020204" pitchFamily="34" charset="0"/>
              <a:buChar char="•"/>
            </a:pPr>
            <a:r>
              <a:rPr lang="en-US" dirty="0">
                <a:latin typeface="Franklin Gothic Book" panose="020B0503020102020204" pitchFamily="34" charset="0"/>
              </a:rPr>
              <a:t>More operational time for shake-down and training</a:t>
            </a:r>
          </a:p>
          <a:p>
            <a:pPr marL="600075" lvl="1" indent="-257175">
              <a:buFont typeface="Arial" panose="020B0604020202020204" pitchFamily="34" charset="0"/>
              <a:buChar char="•"/>
            </a:pPr>
            <a:r>
              <a:rPr lang="en-US" dirty="0">
                <a:latin typeface="Franklin Gothic Book" panose="020B0503020102020204" pitchFamily="34" charset="0"/>
              </a:rPr>
              <a:t>Software development (behaviors) and backseat autonomy</a:t>
            </a:r>
          </a:p>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Who</a:t>
            </a:r>
            <a:r>
              <a:rPr lang="en-US" b="1" dirty="0">
                <a:latin typeface="Franklin Gothic Book" panose="020B0503020102020204" pitchFamily="34" charset="0"/>
              </a:rPr>
              <a:t> should we connect with to improve odds of success?</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Engage with USCG operators early</a:t>
            </a:r>
          </a:p>
          <a:p>
            <a:pPr marL="600075" lvl="1" indent="-257175">
              <a:buFont typeface="Arial" panose="020B0604020202020204" pitchFamily="34" charset="0"/>
              <a:buChar char="•"/>
            </a:pPr>
            <a:r>
              <a:rPr lang="en-US" dirty="0">
                <a:latin typeface="Franklin Gothic Book" panose="020B0503020102020204" pitchFamily="34" charset="0"/>
              </a:rPr>
              <a:t>Broaden R&amp;D support</a:t>
            </a:r>
          </a:p>
          <a:p>
            <a:pPr marL="600075" lvl="1" indent="-257175">
              <a:buFont typeface="Arial" panose="020B0604020202020204" pitchFamily="34" charset="0"/>
              <a:buChar char="•"/>
            </a:pPr>
            <a:r>
              <a:rPr lang="en-US" dirty="0">
                <a:latin typeface="Franklin Gothic Book" panose="020B0503020102020204" pitchFamily="34" charset="0"/>
              </a:rPr>
              <a:t>Need to coordinate field operations with first responders and fill technology gaps that are identified.</a:t>
            </a:r>
          </a:p>
          <a:p>
            <a:pPr marL="600075" lvl="1" indent="-257175">
              <a:buFont typeface="Arial" panose="020B0604020202020204" pitchFamily="34" charset="0"/>
              <a:buChar char="•"/>
            </a:pPr>
            <a:r>
              <a:rPr lang="en-US" dirty="0">
                <a:latin typeface="Franklin Gothic Book" panose="020B0503020102020204" pitchFamily="34" charset="0"/>
              </a:rPr>
              <a:t>Continue to connect with alternative funding sources like ONR, NOAA and BSEE to help fund operations and sensor development (methane, what else?)</a:t>
            </a:r>
          </a:p>
          <a:p>
            <a:pPr marL="600075" lvl="1" indent="-257175">
              <a:buFont typeface="Arial" panose="020B0604020202020204" pitchFamily="34" charset="0"/>
              <a:buChar char="•"/>
            </a:pPr>
            <a:r>
              <a:rPr lang="en-US" dirty="0">
                <a:solidFill>
                  <a:srgbClr val="FFFF00"/>
                </a:solidFill>
                <a:latin typeface="Franklin Gothic Book" panose="020B0503020102020204" pitchFamily="34" charset="0"/>
              </a:rPr>
              <a:t>Need more vehicles?</a:t>
            </a:r>
            <a:endParaRPr lang="en-US" dirty="0">
              <a:latin typeface="Franklin Gothic Book" panose="020B0503020102020204" pitchFamily="34" charset="0"/>
            </a:endParaRPr>
          </a:p>
          <a:p>
            <a:endParaRPr lang="en-US" sz="2800" dirty="0">
              <a:latin typeface="Franklin Gothic Book" panose="020B0503020102020204" pitchFamily="34" charset="0"/>
            </a:endParaRPr>
          </a:p>
        </p:txBody>
      </p:sp>
      <p:sp>
        <p:nvSpPr>
          <p:cNvPr id="3" name="TextBox 2">
            <a:extLst>
              <a:ext uri="{FF2B5EF4-FFF2-40B4-BE49-F238E27FC236}">
                <a16:creationId xmlns:a16="http://schemas.microsoft.com/office/drawing/2014/main" id="{2289CF2D-468C-534E-B9DA-722390FB7181}"/>
              </a:ext>
            </a:extLst>
          </p:cNvPr>
          <p:cNvSpPr txBox="1"/>
          <p:nvPr/>
        </p:nvSpPr>
        <p:spPr>
          <a:xfrm>
            <a:off x="8403890" y="4985960"/>
            <a:ext cx="3637722" cy="646331"/>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Input on future from you:  Do we need 2, 5, 10 vehicles?</a:t>
            </a:r>
          </a:p>
        </p:txBody>
      </p:sp>
      <p:pic>
        <p:nvPicPr>
          <p:cNvPr id="8" name="Picture 7">
            <a:extLst>
              <a:ext uri="{FF2B5EF4-FFF2-40B4-BE49-F238E27FC236}">
                <a16:creationId xmlns:a16="http://schemas.microsoft.com/office/drawing/2014/main" id="{05758EF8-E477-B144-85F4-1EB5BD0A86DB}"/>
              </a:ext>
            </a:extLst>
          </p:cNvPr>
          <p:cNvPicPr>
            <a:picLocks noChangeAspect="1"/>
          </p:cNvPicPr>
          <p:nvPr/>
        </p:nvPicPr>
        <p:blipFill>
          <a:blip r:embed="rId3"/>
          <a:stretch>
            <a:fillRect/>
          </a:stretch>
        </p:blipFill>
        <p:spPr>
          <a:xfrm>
            <a:off x="9703940" y="949655"/>
            <a:ext cx="1638300" cy="1244600"/>
          </a:xfrm>
          <a:prstGeom prst="rect">
            <a:avLst/>
          </a:prstGeom>
        </p:spPr>
      </p:pic>
      <p:pic>
        <p:nvPicPr>
          <p:cNvPr id="11" name="WHOImarkBLUE.png">
            <a:extLst>
              <a:ext uri="{FF2B5EF4-FFF2-40B4-BE49-F238E27FC236}">
                <a16:creationId xmlns:a16="http://schemas.microsoft.com/office/drawing/2014/main" id="{12BAFB1F-3867-294C-9697-523C0B8CF2DB}"/>
              </a:ext>
            </a:extLst>
          </p:cNvPr>
          <p:cNvPicPr>
            <a:picLocks noChangeAspect="1"/>
          </p:cNvPicPr>
          <p:nvPr/>
        </p:nvPicPr>
        <p:blipFill>
          <a:blip r:embed="rId4" cstate="print"/>
          <a:stretch>
            <a:fillRect/>
          </a:stretch>
        </p:blipFill>
        <p:spPr>
          <a:xfrm>
            <a:off x="6454692" y="5881816"/>
            <a:ext cx="2892484" cy="805152"/>
          </a:xfrm>
          <a:prstGeom prst="rect">
            <a:avLst/>
          </a:prstGeom>
          <a:ln w="12700">
            <a:miter lim="400000"/>
          </a:ln>
        </p:spPr>
      </p:pic>
      <p:pic>
        <p:nvPicPr>
          <p:cNvPr id="12" name="Picture 11" descr="MBARI-logo.jpg">
            <a:extLst>
              <a:ext uri="{FF2B5EF4-FFF2-40B4-BE49-F238E27FC236}">
                <a16:creationId xmlns:a16="http://schemas.microsoft.com/office/drawing/2014/main" id="{ECB6C0B4-5FA5-184B-935F-B71240F349AD}"/>
              </a:ext>
            </a:extLst>
          </p:cNvPr>
          <p:cNvPicPr>
            <a:picLocks noChangeAspect="1"/>
          </p:cNvPicPr>
          <p:nvPr/>
        </p:nvPicPr>
        <p:blipFill rotWithShape="1">
          <a:blip r:embed="rId5" cstate="print"/>
          <a:srcRect t="14781" b="15062"/>
          <a:stretch/>
        </p:blipFill>
        <p:spPr>
          <a:xfrm>
            <a:off x="4205214" y="5808820"/>
            <a:ext cx="1668910" cy="878148"/>
          </a:xfrm>
          <a:prstGeom prst="rect">
            <a:avLst/>
          </a:prstGeom>
        </p:spPr>
      </p:pic>
      <p:pic>
        <p:nvPicPr>
          <p:cNvPr id="15" name="Picture 14">
            <a:extLst>
              <a:ext uri="{FF2B5EF4-FFF2-40B4-BE49-F238E27FC236}">
                <a16:creationId xmlns:a16="http://schemas.microsoft.com/office/drawing/2014/main" id="{033B8560-960C-B44D-878D-E9C05BE69EB0}"/>
              </a:ext>
            </a:extLst>
          </p:cNvPr>
          <p:cNvPicPr>
            <a:picLocks noChangeAspect="1"/>
          </p:cNvPicPr>
          <p:nvPr/>
        </p:nvPicPr>
        <p:blipFill>
          <a:blip r:embed="rId3"/>
          <a:stretch>
            <a:fillRect/>
          </a:stretch>
        </p:blipFill>
        <p:spPr>
          <a:xfrm>
            <a:off x="9703940" y="2259541"/>
            <a:ext cx="1638300" cy="1244600"/>
          </a:xfrm>
          <a:prstGeom prst="rect">
            <a:avLst/>
          </a:prstGeom>
        </p:spPr>
      </p:pic>
      <p:pic>
        <p:nvPicPr>
          <p:cNvPr id="16" name="Picture 15">
            <a:extLst>
              <a:ext uri="{FF2B5EF4-FFF2-40B4-BE49-F238E27FC236}">
                <a16:creationId xmlns:a16="http://schemas.microsoft.com/office/drawing/2014/main" id="{2C5CE10B-6266-F849-969D-994111D8A983}"/>
              </a:ext>
            </a:extLst>
          </p:cNvPr>
          <p:cNvPicPr>
            <a:picLocks noChangeAspect="1"/>
          </p:cNvPicPr>
          <p:nvPr/>
        </p:nvPicPr>
        <p:blipFill>
          <a:blip r:embed="rId3"/>
          <a:stretch>
            <a:fillRect/>
          </a:stretch>
        </p:blipFill>
        <p:spPr>
          <a:xfrm>
            <a:off x="9719245" y="3580692"/>
            <a:ext cx="1638300" cy="1244600"/>
          </a:xfrm>
          <a:prstGeom prst="rect">
            <a:avLst/>
          </a:prstGeom>
        </p:spPr>
      </p:pic>
      <p:sp>
        <p:nvSpPr>
          <p:cNvPr id="14" name="Rectangle 13">
            <a:extLst>
              <a:ext uri="{FF2B5EF4-FFF2-40B4-BE49-F238E27FC236}">
                <a16:creationId xmlns:a16="http://schemas.microsoft.com/office/drawing/2014/main" id="{07567F0F-39E2-40DB-96F9-540D2C5411FF}"/>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210723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D57825-D24F-40FB-AE78-923C5780C1F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035" b="15798"/>
          <a:stretch/>
        </p:blipFill>
        <p:spPr>
          <a:xfrm>
            <a:off x="797664" y="462224"/>
            <a:ext cx="9160253" cy="5144757"/>
          </a:xfrm>
          <a:prstGeom prst="rect">
            <a:avLst/>
          </a:prstGeom>
        </p:spPr>
      </p:pic>
      <p:sp>
        <p:nvSpPr>
          <p:cNvPr id="4" name="Rectangle 3">
            <a:extLst>
              <a:ext uri="{FF2B5EF4-FFF2-40B4-BE49-F238E27FC236}">
                <a16:creationId xmlns:a16="http://schemas.microsoft.com/office/drawing/2014/main" id="{CEDEE5BA-BB6E-4883-8B0D-79EA7A099513}"/>
              </a:ext>
            </a:extLst>
          </p:cNvPr>
          <p:cNvSpPr/>
          <p:nvPr/>
        </p:nvSpPr>
        <p:spPr>
          <a:xfrm>
            <a:off x="469805"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071554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DCE5BB-7E99-0242-8641-097A12A16D17}"/>
              </a:ext>
            </a:extLst>
          </p:cNvPr>
          <p:cNvSpPr txBox="1"/>
          <p:nvPr/>
        </p:nvSpPr>
        <p:spPr>
          <a:xfrm>
            <a:off x="4127500" y="2794000"/>
            <a:ext cx="5346700" cy="769441"/>
          </a:xfrm>
          <a:prstGeom prst="rect">
            <a:avLst/>
          </a:prstGeom>
          <a:noFill/>
        </p:spPr>
        <p:txBody>
          <a:bodyPr wrap="square" rtlCol="0">
            <a:spAutoFit/>
          </a:bodyPr>
          <a:lstStyle/>
          <a:p>
            <a:r>
              <a:rPr lang="en-US" sz="4400" dirty="0">
                <a:solidFill>
                  <a:srgbClr val="FFC000"/>
                </a:solidFill>
                <a:latin typeface="Franklin Gothic Book" panose="020B0503020102020204" pitchFamily="34" charset="0"/>
              </a:rPr>
              <a:t>Extra Slides</a:t>
            </a:r>
          </a:p>
        </p:txBody>
      </p:sp>
      <p:sp>
        <p:nvSpPr>
          <p:cNvPr id="3" name="Rectangle 2">
            <a:extLst>
              <a:ext uri="{FF2B5EF4-FFF2-40B4-BE49-F238E27FC236}">
                <a16:creationId xmlns:a16="http://schemas.microsoft.com/office/drawing/2014/main" id="{DDE69399-2074-4891-B47E-5FC919534679}"/>
              </a:ext>
            </a:extLst>
          </p:cNvPr>
          <p:cNvSpPr/>
          <p:nvPr/>
        </p:nvSpPr>
        <p:spPr>
          <a:xfrm>
            <a:off x="660723"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034337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512466" y="1413507"/>
            <a:ext cx="9562056" cy="3809797"/>
          </a:xfrm>
        </p:spPr>
        <p:txBody>
          <a:bodyPr>
            <a:normAutofit/>
          </a:bodyPr>
          <a:lstStyle/>
          <a:p>
            <a:pPr>
              <a:buNone/>
            </a:pPr>
            <a:r>
              <a:rPr lang="en-US" dirty="0"/>
              <a:t>Pathway to Transition:</a:t>
            </a:r>
          </a:p>
          <a:p>
            <a:r>
              <a:rPr lang="en-US" i="1" dirty="0"/>
              <a:t>Create an operational system that the USCG can use for characterizing spills in ice-covered ocean environments.  Transition advantages of the LRAUV platform</a:t>
            </a:r>
            <a:r>
              <a:rPr lang="en-US" dirty="0"/>
              <a:t>:</a:t>
            </a:r>
          </a:p>
          <a:p>
            <a:pPr lvl="1"/>
            <a:r>
              <a:rPr lang="en-US" dirty="0"/>
              <a:t>Contains commercially available sensors</a:t>
            </a:r>
          </a:p>
          <a:p>
            <a:pPr lvl="1"/>
            <a:r>
              <a:rPr lang="en-US" dirty="0"/>
              <a:t>Can be replicated for the USCG</a:t>
            </a:r>
          </a:p>
          <a:p>
            <a:pPr lvl="1"/>
            <a:r>
              <a:rPr lang="en-US" dirty="0"/>
              <a:t>Has a proven vehicle design and proven reliability</a:t>
            </a:r>
          </a:p>
          <a:p>
            <a:pPr lvl="1"/>
            <a:r>
              <a:rPr lang="en-US" dirty="0"/>
              <a:t>Sensor commonality</a:t>
            </a:r>
          </a:p>
          <a:p>
            <a:endParaRPr lang="en-US" dirty="0"/>
          </a:p>
        </p:txBody>
      </p:sp>
      <p:sp>
        <p:nvSpPr>
          <p:cNvPr id="4" name="Rectangle 3"/>
          <p:cNvSpPr/>
          <p:nvPr/>
        </p:nvSpPr>
        <p:spPr>
          <a:xfrm>
            <a:off x="62956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5" name="Picture 4" descr="royal navyunderwater-vehicles.jpg">
            <a:extLst>
              <a:ext uri="{FF2B5EF4-FFF2-40B4-BE49-F238E27FC236}">
                <a16:creationId xmlns:a16="http://schemas.microsoft.com/office/drawing/2014/main" id="{80162B93-C905-9249-B618-F2FCE39F07B4}"/>
              </a:ext>
            </a:extLst>
          </p:cNvPr>
          <p:cNvPicPr>
            <a:picLocks noChangeAspect="1"/>
          </p:cNvPicPr>
          <p:nvPr/>
        </p:nvPicPr>
        <p:blipFill>
          <a:blip r:embed="rId2" cstate="print"/>
          <a:stretch>
            <a:fillRect/>
          </a:stretch>
        </p:blipFill>
        <p:spPr>
          <a:xfrm>
            <a:off x="8191419" y="3267226"/>
            <a:ext cx="3766205" cy="2824654"/>
          </a:xfrm>
          <a:prstGeom prst="rect">
            <a:avLst/>
          </a:prstGeom>
        </p:spPr>
      </p:pic>
    </p:spTree>
    <p:extLst>
      <p:ext uri="{BB962C8B-B14F-4D97-AF65-F5344CB8AC3E}">
        <p14:creationId xmlns:p14="http://schemas.microsoft.com/office/powerpoint/2010/main" val="18718728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705199" y="1427485"/>
            <a:ext cx="10077642" cy="4248605"/>
          </a:xfrm>
        </p:spPr>
        <p:txBody>
          <a:bodyPr>
            <a:normAutofit fontScale="92500" lnSpcReduction="20000"/>
          </a:bodyPr>
          <a:lstStyle/>
          <a:p>
            <a:pPr marL="0" indent="0">
              <a:buNone/>
            </a:pPr>
            <a:r>
              <a:rPr lang="en-US" dirty="0"/>
              <a:t>Transition Plan includes the following:</a:t>
            </a:r>
          </a:p>
          <a:p>
            <a:pPr lvl="1"/>
            <a:r>
              <a:rPr lang="en-US" dirty="0">
                <a:solidFill>
                  <a:schemeClr val="accent6"/>
                </a:solidFill>
              </a:rPr>
              <a:t>Facilities:</a:t>
            </a:r>
            <a:r>
              <a:rPr lang="en-US" dirty="0"/>
              <a:t> WHOI operates facilities for fabrication, testing, logistics (on-ice support) and platforms such as ALVIN</a:t>
            </a:r>
          </a:p>
          <a:p>
            <a:pPr lvl="1"/>
            <a:endParaRPr lang="en-US" dirty="0"/>
          </a:p>
          <a:p>
            <a:pPr lvl="1"/>
            <a:r>
              <a:rPr lang="en-US" dirty="0">
                <a:solidFill>
                  <a:schemeClr val="accent6"/>
                </a:solidFill>
              </a:rPr>
              <a:t>Service for-Hire: </a:t>
            </a:r>
            <a:r>
              <a:rPr lang="en-US" dirty="0"/>
              <a:t>Operators and AUV’s such as the REMUS are available for hire and also have been transitioned into both the Navy and commercial sectors</a:t>
            </a:r>
          </a:p>
          <a:p>
            <a:pPr lvl="1"/>
            <a:endParaRPr lang="en-US" dirty="0"/>
          </a:p>
          <a:p>
            <a:pPr lvl="1"/>
            <a:r>
              <a:rPr lang="en-US" dirty="0">
                <a:solidFill>
                  <a:schemeClr val="accent6"/>
                </a:solidFill>
              </a:rPr>
              <a:t>Hardware Builds: </a:t>
            </a:r>
            <a:r>
              <a:rPr lang="en-US" dirty="0"/>
              <a:t>WHOI has a history of replicating systems and training  end users</a:t>
            </a:r>
          </a:p>
          <a:p>
            <a:pPr lvl="1"/>
            <a:endParaRPr lang="en-US" dirty="0"/>
          </a:p>
          <a:p>
            <a:pPr lvl="1"/>
            <a:r>
              <a:rPr lang="en-US" dirty="0">
                <a:solidFill>
                  <a:schemeClr val="accent6"/>
                </a:solidFill>
              </a:rPr>
              <a:t>Commercialization:</a:t>
            </a:r>
            <a:r>
              <a:rPr lang="en-US" dirty="0"/>
              <a:t>  Demand for WHOI built systems may occur through spin-off companies or through licensing the technology to a commercial entity. (example: Hydroid Kongsberg with REMUS and Bluefin from MIT, Bellingham)</a:t>
            </a:r>
          </a:p>
          <a:p>
            <a:endParaRPr lang="en-US" dirty="0"/>
          </a:p>
        </p:txBody>
      </p:sp>
      <p:sp>
        <p:nvSpPr>
          <p:cNvPr id="4" name="Rectangle 3"/>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845310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a:t>
            </a:r>
            <a:r>
              <a:rPr lang="en-US" sz="3600" dirty="0"/>
              <a:t>  Transition Plans</a:t>
            </a:r>
          </a:p>
        </p:txBody>
      </p:sp>
      <p:sp>
        <p:nvSpPr>
          <p:cNvPr id="3" name="Content Placeholder 2"/>
          <p:cNvSpPr>
            <a:spLocks noGrp="1"/>
          </p:cNvSpPr>
          <p:nvPr>
            <p:ph idx="4294967295"/>
          </p:nvPr>
        </p:nvSpPr>
        <p:spPr>
          <a:xfrm>
            <a:off x="185032" y="1466395"/>
            <a:ext cx="8273168" cy="4051536"/>
          </a:xfrm>
        </p:spPr>
        <p:txBody>
          <a:bodyPr>
            <a:normAutofit fontScale="92500" lnSpcReduction="10000"/>
          </a:bodyPr>
          <a:lstStyle/>
          <a:p>
            <a:pPr marL="0" indent="0">
              <a:buNone/>
            </a:pPr>
            <a:r>
              <a:rPr lang="en-US" dirty="0"/>
              <a:t>Two-Stage Transition Plan:</a:t>
            </a:r>
          </a:p>
          <a:p>
            <a:pPr marL="914400" lvl="1" indent="-457200">
              <a:buFont typeface="+mj-lt"/>
              <a:buAutoNum type="arabicPeriod"/>
            </a:pPr>
            <a:r>
              <a:rPr lang="en-US" dirty="0"/>
              <a:t>Build one or more systems to support USCG complete with successful open-water and under-ice demonstrations.  WHOI trains USCG operators with support funding. WHOI can support USCG on site or remotely via iridium vehicle communications as needed.  24 </a:t>
            </a:r>
            <a:r>
              <a:rPr lang="en-US" dirty="0" err="1"/>
              <a:t>hr</a:t>
            </a:r>
            <a:r>
              <a:rPr lang="en-US" dirty="0"/>
              <a:t> support possible.</a:t>
            </a:r>
          </a:p>
          <a:p>
            <a:pPr marL="914400" lvl="1" indent="-457200">
              <a:buFont typeface="+mj-lt"/>
              <a:buAutoNum type="arabicPeriod"/>
            </a:pPr>
            <a:endParaRPr lang="en-US" dirty="0"/>
          </a:p>
          <a:p>
            <a:pPr marL="914400" lvl="1" indent="-457200">
              <a:buFont typeface="+mj-lt"/>
              <a:buAutoNum type="arabicPeriod"/>
            </a:pPr>
            <a:r>
              <a:rPr lang="en-US" dirty="0"/>
              <a:t>Commercialize resulting platform:  Based on lessons learned from (1), prepare the system for commercialization by accessing WHOI CMR fabrication resources.  LRAUV was not designed for efficiency of manufacturing and rapid prototyping, therefore revisiting AUV design is a top priority.</a:t>
            </a:r>
          </a:p>
          <a:p>
            <a:endParaRPr lang="en-US" dirty="0"/>
          </a:p>
        </p:txBody>
      </p:sp>
      <p:sp>
        <p:nvSpPr>
          <p:cNvPr id="4" name="Rectangle 3"/>
          <p:cNvSpPr/>
          <p:nvPr/>
        </p:nvSpPr>
        <p:spPr>
          <a:xfrm>
            <a:off x="62956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6" name="Picture 5" descr="navy_programming.jpg">
            <a:extLst>
              <a:ext uri="{FF2B5EF4-FFF2-40B4-BE49-F238E27FC236}">
                <a16:creationId xmlns:a16="http://schemas.microsoft.com/office/drawing/2014/main" id="{0BEEBC0C-5172-F841-B290-18D101A4CA8F}"/>
              </a:ext>
            </a:extLst>
          </p:cNvPr>
          <p:cNvPicPr>
            <a:picLocks noChangeAspect="1"/>
          </p:cNvPicPr>
          <p:nvPr/>
        </p:nvPicPr>
        <p:blipFill>
          <a:blip r:embed="rId2" cstate="print"/>
          <a:stretch>
            <a:fillRect/>
          </a:stretch>
        </p:blipFill>
        <p:spPr>
          <a:xfrm>
            <a:off x="8815832" y="4348729"/>
            <a:ext cx="3182285" cy="2128153"/>
          </a:xfrm>
          <a:prstGeom prst="rect">
            <a:avLst/>
          </a:prstGeom>
        </p:spPr>
      </p:pic>
      <p:pic>
        <p:nvPicPr>
          <p:cNvPr id="7" name="Picture 6">
            <a:extLst>
              <a:ext uri="{FF2B5EF4-FFF2-40B4-BE49-F238E27FC236}">
                <a16:creationId xmlns:a16="http://schemas.microsoft.com/office/drawing/2014/main" id="{C0C5622B-5541-2C45-8387-0730EC8727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5886" y="1510795"/>
            <a:ext cx="3192231" cy="2128153"/>
          </a:xfrm>
          <a:prstGeom prst="rect">
            <a:avLst/>
          </a:prstGeom>
        </p:spPr>
      </p:pic>
    </p:spTree>
    <p:extLst>
      <p:ext uri="{BB962C8B-B14F-4D97-AF65-F5344CB8AC3E}">
        <p14:creationId xmlns:p14="http://schemas.microsoft.com/office/powerpoint/2010/main" val="11369577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2CD829-0E89-EC49-A26C-F6EDB2ECB6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7200" y="0"/>
            <a:ext cx="11261673" cy="5954233"/>
          </a:xfrm>
          <a:prstGeom prst="rect">
            <a:avLst/>
          </a:prstGeom>
        </p:spPr>
      </p:pic>
      <p:sp>
        <p:nvSpPr>
          <p:cNvPr id="2" name="TextBox 1">
            <a:extLst>
              <a:ext uri="{FF2B5EF4-FFF2-40B4-BE49-F238E27FC236}">
                <a16:creationId xmlns:a16="http://schemas.microsoft.com/office/drawing/2014/main" id="{FF81371D-B411-43A7-B284-E99CF8B74D05}"/>
              </a:ext>
            </a:extLst>
          </p:cNvPr>
          <p:cNvSpPr txBox="1"/>
          <p:nvPr/>
        </p:nvSpPr>
        <p:spPr>
          <a:xfrm rot="959545">
            <a:off x="3648635" y="2509973"/>
            <a:ext cx="1604683" cy="584775"/>
          </a:xfrm>
          <a:prstGeom prst="rect">
            <a:avLst/>
          </a:prstGeom>
          <a:noFill/>
        </p:spPr>
        <p:txBody>
          <a:bodyPr wrap="square" rtlCol="0">
            <a:spAutoFit/>
          </a:bodyPr>
          <a:lstStyle/>
          <a:p>
            <a:r>
              <a:rPr lang="en-US" sz="3200" dirty="0">
                <a:solidFill>
                  <a:srgbClr val="1A6B6F"/>
                </a:solidFill>
                <a:latin typeface="Arial Rounded MT Bold" panose="020F0704030504030204" pitchFamily="34" charset="0"/>
              </a:rPr>
              <a:t>Polaris</a:t>
            </a:r>
          </a:p>
        </p:txBody>
      </p:sp>
    </p:spTree>
    <p:extLst>
      <p:ext uri="{BB962C8B-B14F-4D97-AF65-F5344CB8AC3E}">
        <p14:creationId xmlns:p14="http://schemas.microsoft.com/office/powerpoint/2010/main" val="1459633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solidFill>
                  <a:srgbClr val="FFFF00"/>
                </a:solidFill>
              </a:rPr>
              <a:t>Project LRAUV:  </a:t>
            </a:r>
            <a:r>
              <a:rPr lang="en-US" sz="3600" dirty="0"/>
              <a:t>Low Cost Vehicle</a:t>
            </a:r>
          </a:p>
        </p:txBody>
      </p:sp>
      <p:sp>
        <p:nvSpPr>
          <p:cNvPr id="3" name="Content Placeholder 2"/>
          <p:cNvSpPr>
            <a:spLocks noGrp="1"/>
          </p:cNvSpPr>
          <p:nvPr>
            <p:ph idx="4294967295"/>
          </p:nvPr>
        </p:nvSpPr>
        <p:spPr>
          <a:xfrm>
            <a:off x="797340" y="1236438"/>
            <a:ext cx="9459843" cy="4816492"/>
          </a:xfrm>
        </p:spPr>
        <p:txBody>
          <a:bodyPr>
            <a:normAutofit/>
          </a:bodyPr>
          <a:lstStyle/>
          <a:p>
            <a:pPr marL="914400" lvl="2" indent="0">
              <a:buNone/>
            </a:pPr>
            <a:r>
              <a:rPr lang="en-US" dirty="0"/>
              <a:t>Projected-  </a:t>
            </a:r>
            <a:r>
              <a:rPr lang="en-US" b="1" dirty="0"/>
              <a:t>Perform low cost vehicle study at </a:t>
            </a:r>
            <a:r>
              <a:rPr lang="en-US" b="1" dirty="0" err="1">
                <a:solidFill>
                  <a:schemeClr val="accent6"/>
                </a:solidFill>
              </a:rPr>
              <a:t>DunkWorks</a:t>
            </a:r>
            <a:r>
              <a:rPr lang="en-US" dirty="0">
                <a:solidFill>
                  <a:schemeClr val="accent6"/>
                </a:solidFill>
              </a:rPr>
              <a:t> </a:t>
            </a:r>
          </a:p>
          <a:p>
            <a:pPr marL="914400" lvl="2" indent="0">
              <a:buNone/>
            </a:pPr>
            <a:endParaRPr lang="en-US" dirty="0"/>
          </a:p>
          <a:p>
            <a:pPr lvl="2"/>
            <a:r>
              <a:rPr lang="en-US" i="1" u="sng" dirty="0"/>
              <a:t>Reduced Cost Vehicle Fabrication:</a:t>
            </a:r>
            <a:r>
              <a:rPr lang="en-US" dirty="0"/>
              <a:t>  Using WHOI's maker space known as Dunk Works, the WHOI LRAUV team along with designated student interns accomplished the following in order to reduce vehicle costs:</a:t>
            </a:r>
          </a:p>
          <a:p>
            <a:pPr lvl="2"/>
            <a:endParaRPr lang="en-US" dirty="0"/>
          </a:p>
          <a:p>
            <a:pPr lvl="2" fontAlgn="base"/>
            <a:r>
              <a:rPr lang="en-US" dirty="0"/>
              <a:t>Evaluate LRAUV BOMs and identify machined parts that can be 3D printed with less people labor and less expensive materials.</a:t>
            </a:r>
          </a:p>
          <a:p>
            <a:pPr lvl="2" fontAlgn="base"/>
            <a:endParaRPr lang="en-US" dirty="0"/>
          </a:p>
          <a:p>
            <a:pPr lvl="2" fontAlgn="base"/>
            <a:r>
              <a:rPr lang="en-US" dirty="0"/>
              <a:t>Produce drawings and prototypes of vehicle components, such as chassis, end comes, end caps, vehicle shells, etc.</a:t>
            </a:r>
          </a:p>
          <a:p>
            <a:pPr lvl="2" fontAlgn="base"/>
            <a:endParaRPr lang="en-US" dirty="0"/>
          </a:p>
          <a:p>
            <a:pPr lvl="2" fontAlgn="base"/>
            <a:r>
              <a:rPr lang="en-US" dirty="0"/>
              <a:t>Evaluate third party licensing of the LRAUV with MBARI approval. </a:t>
            </a:r>
          </a:p>
          <a:p>
            <a:pPr marL="1828800" lvl="4" indent="0">
              <a:buNone/>
            </a:pPr>
            <a:endParaRPr lang="en-US" dirty="0"/>
          </a:p>
          <a:p>
            <a:endParaRPr lang="en-US" dirty="0"/>
          </a:p>
        </p:txBody>
      </p:sp>
      <p:sp>
        <p:nvSpPr>
          <p:cNvPr id="4" name="Rectangle 3"/>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3621774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A9FA3F5B-B4FB-7643-88A4-CEE7C5A9F554}"/>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8084723" y="938715"/>
            <a:ext cx="3909852" cy="2807329"/>
          </a:xfrm>
          <a:prstGeom prst="rect">
            <a:avLst/>
          </a:prstGeom>
          <a:noFill/>
        </p:spPr>
      </p:pic>
      <p:sp>
        <p:nvSpPr>
          <p:cNvPr id="2" name="Title 1"/>
          <p:cNvSpPr>
            <a:spLocks noGrp="1"/>
          </p:cNvSpPr>
          <p:nvPr>
            <p:ph type="title" idx="4294967295"/>
          </p:nvPr>
        </p:nvSpPr>
        <p:spPr>
          <a:xfrm>
            <a:off x="99491" y="413958"/>
            <a:ext cx="9940158" cy="480131"/>
          </a:xfrm>
        </p:spPr>
        <p:txBody>
          <a:bodyPr>
            <a:noAutofit/>
          </a:bodyPr>
          <a:lstStyle/>
          <a:p>
            <a:r>
              <a:rPr lang="en-US" sz="3200" dirty="0">
                <a:solidFill>
                  <a:srgbClr val="FFFF00"/>
                </a:solidFill>
              </a:rPr>
              <a:t>Project LRAUV: </a:t>
            </a:r>
            <a:r>
              <a:rPr lang="en-US" sz="3200" dirty="0"/>
              <a:t>Metrics</a:t>
            </a:r>
          </a:p>
        </p:txBody>
      </p:sp>
      <p:sp>
        <p:nvSpPr>
          <p:cNvPr id="3" name="Content Placeholder 2"/>
          <p:cNvSpPr>
            <a:spLocks noGrp="1"/>
          </p:cNvSpPr>
          <p:nvPr>
            <p:ph idx="4294967295"/>
          </p:nvPr>
        </p:nvSpPr>
        <p:spPr>
          <a:xfrm>
            <a:off x="99491" y="1147917"/>
            <a:ext cx="7887298" cy="4039652"/>
          </a:xfrm>
        </p:spPr>
        <p:txBody>
          <a:bodyPr>
            <a:normAutofit lnSpcReduction="10000"/>
          </a:bodyPr>
          <a:lstStyle/>
          <a:p>
            <a:pPr lvl="1"/>
            <a:r>
              <a:rPr lang="en-US" sz="2000" dirty="0"/>
              <a:t>Original YR1 metrics:</a:t>
            </a:r>
          </a:p>
          <a:p>
            <a:pPr lvl="2"/>
            <a:r>
              <a:rPr lang="en-US" sz="1800" dirty="0">
                <a:solidFill>
                  <a:schemeClr val="accent6"/>
                </a:solidFill>
              </a:rPr>
              <a:t>Performance-specific measures:</a:t>
            </a:r>
          </a:p>
          <a:p>
            <a:pPr lvl="3" fontAlgn="base"/>
            <a:r>
              <a:rPr lang="en-US" sz="1600" dirty="0"/>
              <a:t>Detection level of oil:  measured in terms of minimum sensitivity Target:  &lt; 80 ppb.</a:t>
            </a:r>
          </a:p>
          <a:p>
            <a:pPr lvl="3" fontAlgn="base"/>
            <a:r>
              <a:rPr lang="en-US" sz="1600" dirty="0">
                <a:solidFill>
                  <a:srgbClr val="FFFF00"/>
                </a:solidFill>
              </a:rPr>
              <a:t>*</a:t>
            </a:r>
            <a:r>
              <a:rPr lang="en-US" sz="1600" dirty="0">
                <a:solidFill>
                  <a:schemeClr val="bg1">
                    <a:lumMod val="10000"/>
                    <a:lumOff val="90000"/>
                  </a:schemeClr>
                </a:solidFill>
              </a:rPr>
              <a:t>Range and endurance:  Target: 300 km on secondary (chargeable) batteries, &gt;twice that on primary (disposable).</a:t>
            </a:r>
          </a:p>
          <a:p>
            <a:pPr lvl="3" fontAlgn="base"/>
            <a:r>
              <a:rPr lang="en-US" sz="1600" dirty="0">
                <a:solidFill>
                  <a:schemeClr val="bg1">
                    <a:lumMod val="10000"/>
                    <a:lumOff val="90000"/>
                  </a:schemeClr>
                </a:solidFill>
              </a:rPr>
              <a:t>Adaptive sampling performance- mapping of spill extent: Target: Area coverage 1000 km2 per vehicle deployment (lane spacing TBD, e.g. 30 km x 30 km, 1 km grid).</a:t>
            </a:r>
          </a:p>
          <a:p>
            <a:pPr lvl="2" fontAlgn="base"/>
            <a:r>
              <a:rPr lang="en-US" sz="1800" dirty="0">
                <a:solidFill>
                  <a:schemeClr val="accent6"/>
                </a:solidFill>
              </a:rPr>
              <a:t>Operator ease of use:</a:t>
            </a:r>
          </a:p>
          <a:p>
            <a:pPr lvl="3" fontAlgn="base"/>
            <a:r>
              <a:rPr lang="en-US" sz="1600" dirty="0"/>
              <a:t>Logistical footprint:  number of operators required on site, number of kilograms to be transported.  Target: 2-3 and &lt; 600kg.</a:t>
            </a:r>
          </a:p>
          <a:p>
            <a:pPr lvl="3" fontAlgn="base"/>
            <a:r>
              <a:rPr lang="en-US" sz="1600" dirty="0"/>
              <a:t>Ease of mission configuration: time to specify grid survey: Target: &lt; 1 hr. </a:t>
            </a:r>
          </a:p>
          <a:p>
            <a:pPr lvl="3" fontAlgn="base"/>
            <a:r>
              <a:rPr lang="en-US" sz="1600" dirty="0"/>
              <a:t>Ease of remote interaction:  training time required for operators: Training: &lt; 1 week.</a:t>
            </a:r>
          </a:p>
          <a:p>
            <a:pPr lvl="3" fontAlgn="base"/>
            <a:endParaRPr lang="en-US" sz="1600" dirty="0"/>
          </a:p>
          <a:p>
            <a:pPr lvl="3"/>
            <a:endParaRPr lang="en-US" sz="1600" dirty="0"/>
          </a:p>
          <a:p>
            <a:endParaRPr lang="en-US" sz="2400" dirty="0"/>
          </a:p>
        </p:txBody>
      </p:sp>
      <p:sp>
        <p:nvSpPr>
          <p:cNvPr id="4" name="Rectangle 3"/>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0680116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3.jpg">
            <a:extLst>
              <a:ext uri="{FF2B5EF4-FFF2-40B4-BE49-F238E27FC236}">
                <a16:creationId xmlns:a16="http://schemas.microsoft.com/office/drawing/2014/main" id="{195627C0-6E55-4B30-933C-38CF4A13F1C1}"/>
              </a:ext>
            </a:extLst>
          </p:cNvPr>
          <p:cNvPicPr/>
          <p:nvPr/>
        </p:nvPicPr>
        <p:blipFill>
          <a:blip r:embed="rId2"/>
          <a:srcRect/>
          <a:stretch>
            <a:fillRect/>
          </a:stretch>
        </p:blipFill>
        <p:spPr>
          <a:xfrm>
            <a:off x="6308969" y="1855152"/>
            <a:ext cx="5810250" cy="3147695"/>
          </a:xfrm>
          <a:prstGeom prst="rect">
            <a:avLst/>
          </a:prstGeom>
          <a:ln/>
        </p:spPr>
      </p:pic>
      <p:pic>
        <p:nvPicPr>
          <p:cNvPr id="3" name="image6.png">
            <a:extLst>
              <a:ext uri="{FF2B5EF4-FFF2-40B4-BE49-F238E27FC236}">
                <a16:creationId xmlns:a16="http://schemas.microsoft.com/office/drawing/2014/main" id="{C0E46838-474E-4E61-99C7-1729439EC473}"/>
              </a:ext>
            </a:extLst>
          </p:cNvPr>
          <p:cNvPicPr/>
          <p:nvPr/>
        </p:nvPicPr>
        <p:blipFill>
          <a:blip r:embed="rId3"/>
          <a:srcRect/>
          <a:stretch>
            <a:fillRect/>
          </a:stretch>
        </p:blipFill>
        <p:spPr>
          <a:xfrm>
            <a:off x="151553" y="1578153"/>
            <a:ext cx="5720195" cy="2140527"/>
          </a:xfrm>
          <a:prstGeom prst="rect">
            <a:avLst/>
          </a:prstGeom>
          <a:ln/>
        </p:spPr>
      </p:pic>
      <p:pic>
        <p:nvPicPr>
          <p:cNvPr id="4" name="Picture 3">
            <a:extLst>
              <a:ext uri="{FF2B5EF4-FFF2-40B4-BE49-F238E27FC236}">
                <a16:creationId xmlns:a16="http://schemas.microsoft.com/office/drawing/2014/main" id="{7FEEF22A-27C6-44A0-90CF-2DA2BBAB97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81" y="3927765"/>
            <a:ext cx="6023219" cy="2032836"/>
          </a:xfrm>
          <a:prstGeom prst="rect">
            <a:avLst/>
          </a:prstGeom>
        </p:spPr>
      </p:pic>
      <p:sp>
        <p:nvSpPr>
          <p:cNvPr id="5" name="TextBox 4">
            <a:extLst>
              <a:ext uri="{FF2B5EF4-FFF2-40B4-BE49-F238E27FC236}">
                <a16:creationId xmlns:a16="http://schemas.microsoft.com/office/drawing/2014/main" id="{AADE202C-8611-4DDE-AFE7-04E455EEA319}"/>
              </a:ext>
            </a:extLst>
          </p:cNvPr>
          <p:cNvSpPr txBox="1"/>
          <p:nvPr/>
        </p:nvSpPr>
        <p:spPr>
          <a:xfrm>
            <a:off x="580179" y="505420"/>
            <a:ext cx="4862945" cy="923330"/>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As a long-range AUV, LRAUV was able to swim for a week informing other assets where oil was and was not on any given day</a:t>
            </a:r>
          </a:p>
        </p:txBody>
      </p:sp>
      <p:sp>
        <p:nvSpPr>
          <p:cNvPr id="6" name="TextBox 5">
            <a:extLst>
              <a:ext uri="{FF2B5EF4-FFF2-40B4-BE49-F238E27FC236}">
                <a16:creationId xmlns:a16="http://schemas.microsoft.com/office/drawing/2014/main" id="{DBA1B4F0-CC91-4D4C-8DB0-9FB205A03777}"/>
              </a:ext>
            </a:extLst>
          </p:cNvPr>
          <p:cNvSpPr txBox="1"/>
          <p:nvPr/>
        </p:nvSpPr>
        <p:spPr>
          <a:xfrm>
            <a:off x="7554189" y="654823"/>
            <a:ext cx="3044537" cy="1200329"/>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This allowed for large ships with multiple sampling devices to focus on ‘hot spots’</a:t>
            </a:r>
          </a:p>
        </p:txBody>
      </p:sp>
      <p:sp>
        <p:nvSpPr>
          <p:cNvPr id="7" name="Rectangle 6">
            <a:extLst>
              <a:ext uri="{FF2B5EF4-FFF2-40B4-BE49-F238E27FC236}">
                <a16:creationId xmlns:a16="http://schemas.microsoft.com/office/drawing/2014/main" id="{F07C32C9-5D63-4F3D-B2AA-A3C2B29A9333}"/>
              </a:ext>
            </a:extLst>
          </p:cNvPr>
          <p:cNvSpPr/>
          <p:nvPr/>
        </p:nvSpPr>
        <p:spPr>
          <a:xfrm>
            <a:off x="239840" y="-13315"/>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2971813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2F21D7D7-AE93-4C0B-A9F1-20523AE6F813}"/>
              </a:ext>
            </a:extLst>
          </p:cNvPr>
          <p:cNvPicPr>
            <a:picLocks noChangeAspect="1"/>
          </p:cNvPicPr>
          <p:nvPr/>
        </p:nvPicPr>
        <p:blipFill>
          <a:blip r:embed="rId3"/>
          <a:stretch>
            <a:fillRect/>
          </a:stretch>
        </p:blipFill>
        <p:spPr>
          <a:xfrm>
            <a:off x="237330" y="1305570"/>
            <a:ext cx="5858670" cy="4394003"/>
          </a:xfrm>
          <a:prstGeom prst="rect">
            <a:avLst/>
          </a:prstGeom>
        </p:spPr>
      </p:pic>
      <p:pic>
        <p:nvPicPr>
          <p:cNvPr id="3" name="Picture 2">
            <a:extLst>
              <a:ext uri="{FF2B5EF4-FFF2-40B4-BE49-F238E27FC236}">
                <a16:creationId xmlns:a16="http://schemas.microsoft.com/office/drawing/2014/main" id="{429A86EE-1A06-44FD-A285-FF3BB16BC8D8}"/>
              </a:ext>
            </a:extLst>
          </p:cNvPr>
          <p:cNvPicPr>
            <a:picLocks noChangeAspect="1"/>
          </p:cNvPicPr>
          <p:nvPr/>
        </p:nvPicPr>
        <p:blipFill>
          <a:blip r:embed="rId4"/>
          <a:stretch>
            <a:fillRect/>
          </a:stretch>
        </p:blipFill>
        <p:spPr>
          <a:xfrm>
            <a:off x="6296727" y="1305570"/>
            <a:ext cx="5858670" cy="4394003"/>
          </a:xfrm>
          <a:prstGeom prst="rect">
            <a:avLst/>
          </a:prstGeom>
        </p:spPr>
      </p:pic>
      <p:sp>
        <p:nvSpPr>
          <p:cNvPr id="4" name="Rectangle 3">
            <a:extLst>
              <a:ext uri="{FF2B5EF4-FFF2-40B4-BE49-F238E27FC236}">
                <a16:creationId xmlns:a16="http://schemas.microsoft.com/office/drawing/2014/main" id="{9F1793E1-6107-45A4-8DBB-8C1DD8708A1A}"/>
              </a:ext>
            </a:extLst>
          </p:cNvPr>
          <p:cNvSpPr/>
          <p:nvPr/>
        </p:nvSpPr>
        <p:spPr>
          <a:xfrm>
            <a:off x="2786919" y="385520"/>
            <a:ext cx="6479210" cy="646331"/>
          </a:xfrm>
          <a:prstGeom prst="rect">
            <a:avLst/>
          </a:prstGeom>
        </p:spPr>
        <p:txBody>
          <a:bodyPr wrap="none">
            <a:spAutoFit/>
          </a:bodyPr>
          <a:lstStyle/>
          <a:p>
            <a:r>
              <a:rPr lang="en-US" sz="3600" dirty="0">
                <a:latin typeface="Franklin Gothic Book" panose="020B0503020102020204" pitchFamily="34" charset="0"/>
              </a:rPr>
              <a:t>Data: Oil constantly on the move</a:t>
            </a:r>
          </a:p>
        </p:txBody>
      </p:sp>
      <p:sp>
        <p:nvSpPr>
          <p:cNvPr id="5" name="TextBox 4">
            <a:extLst>
              <a:ext uri="{FF2B5EF4-FFF2-40B4-BE49-F238E27FC236}">
                <a16:creationId xmlns:a16="http://schemas.microsoft.com/office/drawing/2014/main" id="{A498209A-5037-4BB0-BAC0-23415D6579BF}"/>
              </a:ext>
            </a:extLst>
          </p:cNvPr>
          <p:cNvSpPr txBox="1"/>
          <p:nvPr/>
        </p:nvSpPr>
        <p:spPr>
          <a:xfrm>
            <a:off x="4624552" y="6103148"/>
            <a:ext cx="5938345" cy="369332"/>
          </a:xfrm>
          <a:prstGeom prst="rect">
            <a:avLst/>
          </a:prstGeom>
          <a:noFill/>
        </p:spPr>
        <p:txBody>
          <a:bodyPr wrap="square" rtlCol="0">
            <a:spAutoFit/>
          </a:bodyPr>
          <a:lstStyle/>
          <a:p>
            <a:r>
              <a:rPr lang="en-US" dirty="0">
                <a:latin typeface="Franklin Gothic Book" panose="020B0503020102020204" pitchFamily="34" charset="0"/>
              </a:rPr>
              <a:t>Modeling and intimate knowledge of AOI is important</a:t>
            </a:r>
          </a:p>
        </p:txBody>
      </p:sp>
      <p:sp>
        <p:nvSpPr>
          <p:cNvPr id="6" name="Rectangle 5">
            <a:extLst>
              <a:ext uri="{FF2B5EF4-FFF2-40B4-BE49-F238E27FC236}">
                <a16:creationId xmlns:a16="http://schemas.microsoft.com/office/drawing/2014/main" id="{B7F99AAB-15F6-410D-AE05-CC7CA0EA8DAD}"/>
              </a:ext>
            </a:extLst>
          </p:cNvPr>
          <p:cNvSpPr/>
          <p:nvPr/>
        </p:nvSpPr>
        <p:spPr>
          <a:xfrm>
            <a:off x="237330" y="16188"/>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250065757"/>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4617</Words>
  <Application>Microsoft Office PowerPoint</Application>
  <PresentationFormat>Widescreen</PresentationFormat>
  <Paragraphs>462</Paragraphs>
  <Slides>64</Slides>
  <Notes>14</Notes>
  <HiddenSlides>0</HiddenSlides>
  <MMClips>6</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64</vt:i4>
      </vt:variant>
    </vt:vector>
  </HeadingPairs>
  <TitlesOfParts>
    <vt:vector size="75" baseType="lpstr">
      <vt:lpstr>Arial</vt:lpstr>
      <vt:lpstr>Arial Rounded MT Bold</vt:lpstr>
      <vt:lpstr>Avenir Next Medium</vt:lpstr>
      <vt:lpstr>Calibri</vt:lpstr>
      <vt:lpstr>Calibri Light</vt:lpstr>
      <vt:lpstr>Franklin Gothic Book</vt:lpstr>
      <vt:lpstr>Franklin Gothic Medium</vt:lpstr>
      <vt:lpstr>Franklin Gothic Medium Cond</vt:lpstr>
      <vt:lpstr>Times New Roman</vt:lpstr>
      <vt:lpstr>Wingdings</vt:lpstr>
      <vt:lpstr>Office Theme</vt:lpstr>
      <vt:lpstr> ADAC Year 6 Quarterly Review ADAC Project Briefing (LRAUV) for Under-Ice Mapping of Oil Spills and Environmental Hazards</vt:lpstr>
      <vt:lpstr>ADAC Project (LRAUV) for Under-Ice Mapping of Oil Spills and Environmental Hazards</vt:lpstr>
      <vt:lpstr>PowerPoint Presentation</vt:lpstr>
      <vt:lpstr>LRAUV: Description and Baseline</vt:lpstr>
      <vt:lpstr>Project LRAUV:  Relevance and Method</vt:lpstr>
      <vt:lpstr>PowerPoint Presentation</vt:lpstr>
      <vt:lpstr>Long range autonomous capability: Tethys LRAUV</vt:lpstr>
      <vt:lpstr>PowerPoint Presentation</vt:lpstr>
      <vt:lpstr>Why is LRAUV a smart choice?</vt:lpstr>
      <vt:lpstr>Sensors</vt:lpstr>
      <vt:lpstr>ADAC Prgm YR7 Sensors to buy and or integrate</vt:lpstr>
      <vt:lpstr>Polaris nose including multibeam</vt:lpstr>
      <vt:lpstr>PowerPoint Presentation</vt:lpstr>
      <vt:lpstr>PowerPoint Presentation</vt:lpstr>
      <vt:lpstr>PowerPoint Presentation</vt:lpstr>
      <vt:lpstr>PowerPoint Presentation</vt:lpstr>
      <vt:lpstr>Project LRAUV Key Milestones Achieved (1 of 4):</vt:lpstr>
      <vt:lpstr>PowerPoint Presentation</vt:lpstr>
      <vt:lpstr>PowerPoint Presentation</vt:lpstr>
      <vt:lpstr>PowerPoint Presentation</vt:lpstr>
      <vt:lpstr>PowerPoint Presentation</vt:lpstr>
      <vt:lpstr>Project LRAUV: Scientific Metrics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LRAUV Ready for questions</vt:lpstr>
      <vt:lpstr>PowerPoint Presentation</vt:lpstr>
      <vt:lpstr>PowerPoint Presentation</vt:lpstr>
      <vt:lpstr>Project LRAUV:  Transition Plans</vt:lpstr>
      <vt:lpstr>Project LRAUV:  Transition Plans</vt:lpstr>
      <vt:lpstr>Project LRAUV:  Transition Plans</vt:lpstr>
      <vt:lpstr>PowerPoint Presentation</vt:lpstr>
      <vt:lpstr>Project LRAUV:  Low Cost Vehicle</vt:lpstr>
      <vt:lpstr>Project LRAUV: Metrics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2020-05-06T01:28:42Z</dcterms:created>
  <dcterms:modified xsi:type="dcterms:W3CDTF">2020-05-09T18:16:19Z</dcterms:modified>
</cp:coreProperties>
</file>