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2" r:id="rId2"/>
    <p:sldMasterId id="2147483695" r:id="rId3"/>
    <p:sldMasterId id="2147483708" r:id="rId4"/>
  </p:sldMasterIdLst>
  <p:notesMasterIdLst>
    <p:notesMasterId r:id="rId42"/>
  </p:notesMasterIdLst>
  <p:handoutMasterIdLst>
    <p:handoutMasterId r:id="rId43"/>
  </p:handoutMasterIdLst>
  <p:sldIdLst>
    <p:sldId id="256" r:id="rId5"/>
    <p:sldId id="257" r:id="rId6"/>
    <p:sldId id="258" r:id="rId7"/>
    <p:sldId id="259" r:id="rId8"/>
    <p:sldId id="260" r:id="rId9"/>
    <p:sldId id="261" r:id="rId10"/>
    <p:sldId id="262" r:id="rId11"/>
    <p:sldId id="277" r:id="rId12"/>
    <p:sldId id="264" r:id="rId13"/>
    <p:sldId id="265" r:id="rId14"/>
    <p:sldId id="266" r:id="rId15"/>
    <p:sldId id="268" r:id="rId16"/>
    <p:sldId id="267" r:id="rId17"/>
    <p:sldId id="269" r:id="rId18"/>
    <p:sldId id="270" r:id="rId19"/>
    <p:sldId id="278" r:id="rId20"/>
    <p:sldId id="272" r:id="rId21"/>
    <p:sldId id="273" r:id="rId22"/>
    <p:sldId id="275" r:id="rId23"/>
    <p:sldId id="288" r:id="rId24"/>
    <p:sldId id="289" r:id="rId25"/>
    <p:sldId id="290" r:id="rId26"/>
    <p:sldId id="291" r:id="rId27"/>
    <p:sldId id="292" r:id="rId28"/>
    <p:sldId id="293" r:id="rId29"/>
    <p:sldId id="294" r:id="rId30"/>
    <p:sldId id="285" r:id="rId31"/>
    <p:sldId id="286" r:id="rId32"/>
    <p:sldId id="287" r:id="rId33"/>
    <p:sldId id="476" r:id="rId34"/>
    <p:sldId id="468" r:id="rId35"/>
    <p:sldId id="471" r:id="rId36"/>
    <p:sldId id="472" r:id="rId37"/>
    <p:sldId id="473" r:id="rId38"/>
    <p:sldId id="474" r:id="rId39"/>
    <p:sldId id="475" r:id="rId40"/>
    <p:sldId id="276" r:id="rId41"/>
  </p:sldIdLst>
  <p:sldSz cx="12192000" cy="6858000"/>
  <p:notesSz cx="7010400" cy="9296400"/>
  <p:embeddedFontLst>
    <p:embeddedFont>
      <p:font typeface="Source Sans Pro" panose="020B0604020202020204" charset="0"/>
      <p:regular r:id="rId44"/>
      <p:bold r:id="rId45"/>
      <p:italic r:id="rId46"/>
      <p:boldItalic r:id="rId47"/>
    </p:embeddedFont>
    <p:embeddedFont>
      <p:font typeface="Franklin Gothic Book" panose="020B0503020102020204" pitchFamily="34" charset="0"/>
      <p:regular r:id="rId48"/>
      <p:italic r:id="rId49"/>
    </p:embeddedFont>
    <p:embeddedFont>
      <p:font typeface="Calibri Light" panose="020F0302020204030204" pitchFamily="34" charset="0"/>
      <p:regular r:id="rId50"/>
      <p:italic r:id="rId51"/>
    </p:embeddedFont>
    <p:embeddedFont>
      <p:font typeface="Calibri" panose="020F0502020204030204" pitchFamily="3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BBD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2900FA0-E187-4718-9115-8043289E9FEE}">
  <a:tblStyle styleId="{02900FA0-E187-4718-9115-8043289E9FEE}"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5"/>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5"/>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A04EAE2E-ACAD-406B-9765-8FFD2AD3230E}"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CF1F2"/>
          </a:solidFill>
        </a:fill>
      </a:tcStyle>
    </a:wholeTbl>
    <a:band1H>
      <a:tcTxStyle/>
      <a:tcStyle>
        <a:tcBdr/>
        <a:fill>
          <a:solidFill>
            <a:srgbClr val="D8E2E5"/>
          </a:solidFill>
        </a:fill>
      </a:tcStyle>
    </a:band1H>
    <a:band2H>
      <a:tcTxStyle/>
      <a:tcStyle>
        <a:tcBdr/>
      </a:tcStyle>
    </a:band2H>
    <a:band1V>
      <a:tcTxStyle/>
      <a:tcStyle>
        <a:tcBdr/>
        <a:fill>
          <a:solidFill>
            <a:srgbClr val="D8E2E5"/>
          </a:solidFill>
        </a:fill>
      </a:tcStyle>
    </a:band1V>
    <a:band2V>
      <a:tcTxStyle/>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 styleId="{50EE8303-1315-4A15-9D54-A29172077C90}"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53FFA86-3DF0-4418-93D3-8DBB1E83680C}" styleName="Table_3">
    <a:wholeTbl>
      <a:tcTxStyle b="off" i="off">
        <a:font>
          <a:latin typeface="Calibri"/>
          <a:ea typeface="Calibri"/>
          <a:cs typeface="Calibri"/>
        </a:font>
        <a:schemeClr val="dk1"/>
      </a:tcTxStyle>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tcBdr>
      </a:tcStyle>
    </a:band1H>
    <a:band2H>
      <a:tcTxStyle/>
      <a:tcStyle>
        <a:tcBdr/>
      </a:tcStyle>
    </a:band2H>
    <a:band1V>
      <a:tcTxStyle/>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cBdr>
      </a:tcStyle>
    </a:band1V>
    <a:band2V>
      <a:tcTxStyle/>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5"/>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1"/>
    <p:restoredTop sz="94563"/>
  </p:normalViewPr>
  <p:slideViewPr>
    <p:cSldViewPr snapToGrid="0">
      <p:cViewPr varScale="1">
        <p:scale>
          <a:sx n="104" d="100"/>
          <a:sy n="104" d="100"/>
        </p:scale>
        <p:origin x="126"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font" Target="fonts/font9.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8.fntdata"/><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21B73B4-1223-45AD-B728-6D7CAFE5C778}" type="datetimeFigureOut">
              <a:rPr lang="en-US" smtClean="0"/>
              <a:t>4/6/2019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2B808CA-0696-4AE5-B291-3728C4A67344}" type="slidenum">
              <a:rPr lang="en-US" smtClean="0"/>
              <a:t>‹#›</a:t>
            </a:fld>
            <a:endParaRPr lang="en-US"/>
          </a:p>
        </p:txBody>
      </p:sp>
    </p:spTree>
    <p:extLst>
      <p:ext uri="{BB962C8B-B14F-4D97-AF65-F5344CB8AC3E}">
        <p14:creationId xmlns:p14="http://schemas.microsoft.com/office/powerpoint/2010/main" val="27715425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037840" cy="466434"/>
          </a:xfrm>
          <a:prstGeom prst="rect">
            <a:avLst/>
          </a:prstGeom>
          <a:noFill/>
          <a:ln>
            <a:noFill/>
          </a:ln>
        </p:spPr>
        <p:txBody>
          <a:bodyPr spcFirstLastPara="1" wrap="square" lIns="93150" tIns="46575" rIns="93150" bIns="46575" anchor="t" anchorCtr="0"/>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1"/>
            <a:ext cx="3037840" cy="466434"/>
          </a:xfrm>
          <a:prstGeom prst="rect">
            <a:avLst/>
          </a:prstGeom>
          <a:noFill/>
          <a:ln>
            <a:noFill/>
          </a:ln>
        </p:spPr>
        <p:txBody>
          <a:bodyPr spcFirstLastPara="1" wrap="square" lIns="93150" tIns="46575" rIns="93150" bIns="46575" anchor="t" anchorCtr="0"/>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50" tIns="46575" rIns="93150" bIns="4657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50" tIns="46575" rIns="93150" bIns="46575" anchor="b" anchorCtr="0"/>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50" tIns="46575" rIns="93150" bIns="46575"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140" name="Google Shape;140;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149" name="Google Shape;149;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3: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155" name="Google Shape;155;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4: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164" name="Google Shape;164;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5: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209" name="Google Shape;209;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6: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228" name="Google Shape;228;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7: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247" name="Google Shape;247;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9: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dirty="0"/>
          </a:p>
        </p:txBody>
      </p:sp>
      <p:sp>
        <p:nvSpPr>
          <p:cNvPr id="275" name="Google Shape;275;p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0: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dirty="0"/>
          </a:p>
        </p:txBody>
      </p:sp>
      <p:sp>
        <p:nvSpPr>
          <p:cNvPr id="283" name="Google Shape;283;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291" name="Google Shape;291;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3: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308" name="Google Shape;308;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2: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r>
              <a:rPr lang="en-US" dirty="0"/>
              <a:t>Update this with new students working on Geofencing and ICECON with Dr. Butler </a:t>
            </a:r>
            <a:endParaRPr dirty="0"/>
          </a:p>
        </p:txBody>
      </p:sp>
      <p:sp>
        <p:nvSpPr>
          <p:cNvPr id="301" name="Google Shape;301;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4: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r>
              <a:rPr lang="en-US" dirty="0"/>
              <a:t>Update this with Max’s internship!!</a:t>
            </a:r>
            <a:endParaRPr dirty="0"/>
          </a:p>
        </p:txBody>
      </p:sp>
      <p:sp>
        <p:nvSpPr>
          <p:cNvPr id="316" name="Google Shape;316;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5: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323" name="Google Shape;323;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7: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341" name="Google Shape;341;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8: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348" name="Google Shape;348;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0:notes"/>
          <p:cNvSpPr txBox="1">
            <a:spLocks noGrp="1"/>
          </p:cNvSpPr>
          <p:nvPr>
            <p:ph type="body" idx="1"/>
          </p:nvPr>
        </p:nvSpPr>
        <p:spPr>
          <a:xfrm>
            <a:off x="701040" y="4473892"/>
            <a:ext cx="5608320" cy="3660458"/>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r>
              <a:rPr lang="en-US" dirty="0"/>
              <a:t>Find the total number of graduates total?? And where they are now??</a:t>
            </a:r>
            <a:endParaRPr dirty="0"/>
          </a:p>
        </p:txBody>
      </p:sp>
      <p:sp>
        <p:nvSpPr>
          <p:cNvPr id="364" name="Google Shape;364;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21:notes"/>
          <p:cNvSpPr txBox="1">
            <a:spLocks noGrp="1"/>
          </p:cNvSpPr>
          <p:nvPr>
            <p:ph type="body" idx="1"/>
          </p:nvPr>
        </p:nvSpPr>
        <p:spPr>
          <a:xfrm>
            <a:off x="701040" y="4473892"/>
            <a:ext cx="5608320" cy="3660458"/>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None/>
            </a:pPr>
            <a:r>
              <a:rPr lang="en-US">
                <a:latin typeface="Source Sans Pro"/>
                <a:ea typeface="Source Sans Pro"/>
                <a:cs typeface="Source Sans Pro"/>
                <a:sym typeface="Source Sans Pro"/>
              </a:rPr>
              <a:t>Thank you for the gift of your time and attention.</a:t>
            </a:r>
            <a:endParaRPr/>
          </a:p>
          <a:p>
            <a:pPr marL="0" lvl="0" indent="0" algn="l" rtl="0">
              <a:spcBef>
                <a:spcPts val="0"/>
              </a:spcBef>
              <a:spcAft>
                <a:spcPts val="0"/>
              </a:spcAft>
              <a:buNone/>
            </a:pPr>
            <a:endParaRPr>
              <a:latin typeface="Source Sans Pro"/>
              <a:ea typeface="Source Sans Pro"/>
              <a:cs typeface="Source Sans Pro"/>
              <a:sym typeface="Source Sans Pro"/>
            </a:endParaRPr>
          </a:p>
          <a:p>
            <a:pPr marL="0" lvl="0" indent="0" algn="l" rtl="0">
              <a:spcBef>
                <a:spcPts val="0"/>
              </a:spcBef>
              <a:spcAft>
                <a:spcPts val="0"/>
              </a:spcAft>
              <a:buNone/>
            </a:pPr>
            <a:endParaRPr/>
          </a:p>
        </p:txBody>
      </p:sp>
      <p:sp>
        <p:nvSpPr>
          <p:cNvPr id="372" name="Google Shape;372;p21: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75" rIns="93150" bIns="46575"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hyperlink" Target="http://adac.uaa.alaska.edu/" TargetMode="Externa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4.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4.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4.xml"/><Relationship Id="rId4" Type="http://schemas.openxmlformats.org/officeDocument/2006/relationships/hyperlink" Target="http://adac.uaa.alaska.edu/" TargetMode="Externa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_Med-Picture">
  <p:cSld name="1_Title Slide_Med-Picture">
    <p:bg>
      <p:bgPr>
        <a:gradFill>
          <a:gsLst>
            <a:gs pos="0">
              <a:srgbClr val="4E535C"/>
            </a:gs>
            <a:gs pos="50000">
              <a:srgbClr val="303742"/>
            </a:gs>
            <a:gs pos="100000">
              <a:srgbClr val="19212D"/>
            </a:gs>
          </a:gsLst>
          <a:lin ang="5400000" scaled="0"/>
        </a:gradFill>
        <a:effectLst/>
      </p:bgPr>
    </p:bg>
    <p:spTree>
      <p:nvGrpSpPr>
        <p:cNvPr id="1" name="Shape 18"/>
        <p:cNvGrpSpPr/>
        <p:nvPr/>
      </p:nvGrpSpPr>
      <p:grpSpPr>
        <a:xfrm>
          <a:off x="0" y="0"/>
          <a:ext cx="0" cy="0"/>
          <a:chOff x="0" y="0"/>
          <a:chExt cx="0" cy="0"/>
        </a:xfrm>
      </p:grpSpPr>
      <p:pic>
        <p:nvPicPr>
          <p:cNvPr id="19" name="Google Shape;19;p2"/>
          <p:cNvPicPr preferRelativeResize="0"/>
          <p:nvPr/>
        </p:nvPicPr>
        <p:blipFill rotWithShape="1">
          <a:blip r:embed="rId2">
            <a:alphaModFix/>
          </a:blip>
          <a:srcRect/>
          <a:stretch/>
        </p:blipFill>
        <p:spPr>
          <a:xfrm>
            <a:off x="-1617" y="0"/>
            <a:ext cx="12192000" cy="6858000"/>
          </a:xfrm>
          <a:prstGeom prst="rect">
            <a:avLst/>
          </a:prstGeom>
          <a:noFill/>
          <a:ln>
            <a:noFill/>
          </a:ln>
        </p:spPr>
      </p:pic>
      <p:sp>
        <p:nvSpPr>
          <p:cNvPr id="20" name="Google Shape;20;p2"/>
          <p:cNvSpPr txBox="1">
            <a:spLocks noGrp="1"/>
          </p:cNvSpPr>
          <p:nvPr>
            <p:ph type="ctrTitle"/>
          </p:nvPr>
        </p:nvSpPr>
        <p:spPr>
          <a:xfrm>
            <a:off x="1524000" y="1887357"/>
            <a:ext cx="6761408" cy="1622605"/>
          </a:xfrm>
          <a:prstGeom prst="rect">
            <a:avLst/>
          </a:prstGeom>
          <a:noFill/>
          <a:ln>
            <a:noFill/>
          </a:ln>
        </p:spPr>
        <p:txBody>
          <a:bodyPr spcFirstLastPara="1" wrap="square" lIns="91425" tIns="45700" rIns="91425" bIns="45700" anchor="b" anchorCtr="0"/>
          <a:lstStyle>
            <a:lvl1pPr lvl="0" algn="ctr">
              <a:lnSpc>
                <a:spcPct val="90000"/>
              </a:lnSpc>
              <a:spcBef>
                <a:spcPts val="0"/>
              </a:spcBef>
              <a:spcAft>
                <a:spcPts val="0"/>
              </a:spcAft>
              <a:buClr>
                <a:schemeClr val="dk1"/>
              </a:buClr>
              <a:buSzPts val="4000"/>
              <a:buFont typeface="Source Sans Pro"/>
              <a:buNone/>
              <a:defRPr sz="4000">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
          <p:cNvSpPr txBox="1"/>
          <p:nvPr/>
        </p:nvSpPr>
        <p:spPr>
          <a:xfrm>
            <a:off x="1524000" y="3595710"/>
            <a:ext cx="4016453" cy="42224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800"/>
              <a:buFont typeface="Arial"/>
              <a:buNone/>
            </a:pPr>
            <a:r>
              <a:rPr lang="en-US" sz="1800" b="0" i="0" u="none" strike="noStrike" cap="none">
                <a:solidFill>
                  <a:schemeClr val="dk1"/>
                </a:solidFill>
                <a:latin typeface="Source Sans Pro"/>
                <a:ea typeface="Source Sans Pro"/>
                <a:cs typeface="Source Sans Pro"/>
                <a:sym typeface="Source Sans Pro"/>
              </a:rPr>
              <a:t>A presentation by</a:t>
            </a:r>
            <a:endParaRPr sz="1800" b="0" i="0" u="none" strike="noStrike" cap="none">
              <a:solidFill>
                <a:schemeClr val="dk1"/>
              </a:solidFill>
              <a:latin typeface="Source Sans Pro"/>
              <a:ea typeface="Source Sans Pro"/>
              <a:cs typeface="Source Sans Pro"/>
              <a:sym typeface="Source Sans Pro"/>
            </a:endParaRPr>
          </a:p>
        </p:txBody>
      </p:sp>
      <p:pic>
        <p:nvPicPr>
          <p:cNvPr id="22" name="Google Shape;22;p2"/>
          <p:cNvPicPr preferRelativeResize="0"/>
          <p:nvPr/>
        </p:nvPicPr>
        <p:blipFill rotWithShape="1">
          <a:blip r:embed="rId3">
            <a:alphaModFix/>
          </a:blip>
          <a:srcRect/>
          <a:stretch/>
        </p:blipFill>
        <p:spPr>
          <a:xfrm>
            <a:off x="3532226" y="985323"/>
            <a:ext cx="5124315" cy="816286"/>
          </a:xfrm>
          <a:prstGeom prst="rect">
            <a:avLst/>
          </a:prstGeom>
          <a:noFill/>
          <a:ln>
            <a:noFill/>
          </a:ln>
        </p:spPr>
      </p:pic>
      <p:pic>
        <p:nvPicPr>
          <p:cNvPr id="23" name="Google Shape;23;p2"/>
          <p:cNvPicPr preferRelativeResize="0"/>
          <p:nvPr/>
        </p:nvPicPr>
        <p:blipFill rotWithShape="1">
          <a:blip r:embed="rId4">
            <a:alphaModFix/>
          </a:blip>
          <a:srcRect/>
          <a:stretch/>
        </p:blipFill>
        <p:spPr>
          <a:xfrm>
            <a:off x="846575" y="6343650"/>
            <a:ext cx="2685651" cy="427815"/>
          </a:xfrm>
          <a:prstGeom prst="rect">
            <a:avLst/>
          </a:prstGeom>
          <a:noFill/>
          <a:ln>
            <a:noFill/>
          </a:ln>
        </p:spPr>
      </p:pic>
      <p:pic>
        <p:nvPicPr>
          <p:cNvPr id="24" name="Google Shape;24;p2"/>
          <p:cNvPicPr preferRelativeResize="0"/>
          <p:nvPr/>
        </p:nvPicPr>
        <p:blipFill rotWithShape="1">
          <a:blip r:embed="rId5">
            <a:alphaModFix/>
          </a:blip>
          <a:srcRect/>
          <a:stretch/>
        </p:blipFill>
        <p:spPr>
          <a:xfrm>
            <a:off x="150107" y="6343649"/>
            <a:ext cx="576620" cy="427815"/>
          </a:xfrm>
          <a:prstGeom prst="rect">
            <a:avLst/>
          </a:prstGeom>
          <a:noFill/>
          <a:ln>
            <a:noFill/>
          </a:ln>
        </p:spPr>
      </p:pic>
      <p:sp>
        <p:nvSpPr>
          <p:cNvPr id="25" name="Google Shape;25;p2"/>
          <p:cNvSpPr>
            <a:spLocks noGrp="1"/>
          </p:cNvSpPr>
          <p:nvPr>
            <p:ph type="pic" idx="2"/>
          </p:nvPr>
        </p:nvSpPr>
        <p:spPr>
          <a:xfrm>
            <a:off x="8456583" y="2586038"/>
            <a:ext cx="3733800" cy="2244725"/>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2"/>
          <p:cNvSpPr txBox="1"/>
          <p:nvPr/>
        </p:nvSpPr>
        <p:spPr>
          <a:xfrm>
            <a:off x="5067300" y="6488668"/>
            <a:ext cx="7124699"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Source Sans Pro"/>
              <a:buNone/>
            </a:pPr>
            <a:r>
              <a:rPr lang="en-US" sz="1800" b="0" i="0" u="none" strike="noStrike" cap="none">
                <a:solidFill>
                  <a:schemeClr val="dk1"/>
                </a:solidFill>
                <a:latin typeface="Source Sans Pro"/>
                <a:ea typeface="Source Sans Pro"/>
                <a:cs typeface="Source Sans Pro"/>
                <a:sym typeface="Source Sans Pro"/>
              </a:rPr>
              <a:t>ADAC: Research for the Arctic Operator… For Today and For the Future</a:t>
            </a:r>
            <a:endParaRPr/>
          </a:p>
        </p:txBody>
      </p:sp>
      <p:sp>
        <p:nvSpPr>
          <p:cNvPr id="27" name="Google Shape;27;p2"/>
          <p:cNvSpPr txBox="1">
            <a:spLocks noGrp="1"/>
          </p:cNvSpPr>
          <p:nvPr>
            <p:ph type="body" idx="1"/>
          </p:nvPr>
        </p:nvSpPr>
        <p:spPr>
          <a:xfrm>
            <a:off x="1522384" y="3999702"/>
            <a:ext cx="4213783" cy="1571625"/>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0"/>
              </a:spcBef>
              <a:spcAft>
                <a:spcPts val="0"/>
              </a:spcAft>
              <a:buClr>
                <a:schemeClr val="dk1"/>
              </a:buClr>
              <a:buSzPts val="2000"/>
              <a:buNone/>
              <a:defRPr sz="2000">
                <a:latin typeface="Source Sans Pro"/>
                <a:ea typeface="Source Sans Pro"/>
                <a:cs typeface="Source Sans Pro"/>
                <a:sym typeface="Source Sans Pro"/>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8"/>
        <p:cNvGrpSpPr/>
        <p:nvPr/>
      </p:nvGrpSpPr>
      <p:grpSpPr>
        <a:xfrm>
          <a:off x="0" y="0"/>
          <a:ext cx="0" cy="0"/>
          <a:chOff x="0" y="0"/>
          <a:chExt cx="0" cy="0"/>
        </a:xfrm>
      </p:grpSpPr>
      <p:sp>
        <p:nvSpPr>
          <p:cNvPr id="29" name="Google Shape;29;p3"/>
          <p:cNvSpPr txBox="1">
            <a:spLocks noGrp="1"/>
          </p:cNvSpPr>
          <p:nvPr>
            <p:ph type="title"/>
          </p:nvPr>
        </p:nvSpPr>
        <p:spPr>
          <a:xfrm>
            <a:off x="838200" y="457199"/>
            <a:ext cx="10515600" cy="593726"/>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
          <p:cNvSpPr txBox="1">
            <a:spLocks noGrp="1"/>
          </p:cNvSpPr>
          <p:nvPr>
            <p:ph type="body" idx="1"/>
          </p:nvPr>
        </p:nvSpPr>
        <p:spPr>
          <a:xfrm>
            <a:off x="838201" y="1157288"/>
            <a:ext cx="10515600" cy="5019675"/>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800"/>
              <a:buNone/>
              <a:defRPr sz="18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
          <p:cNvSpPr txBox="1">
            <a:spLocks noGrp="1"/>
          </p:cNvSpPr>
          <p:nvPr>
            <p:ph type="body" idx="2"/>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32"/>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33"/>
        <p:cNvGrpSpPr/>
        <p:nvPr/>
      </p:nvGrpSpPr>
      <p:grpSpPr>
        <a:xfrm>
          <a:off x="0" y="0"/>
          <a:ext cx="0" cy="0"/>
          <a:chOff x="0" y="0"/>
          <a:chExt cx="0" cy="0"/>
        </a:xfrm>
      </p:grpSpPr>
      <p:sp>
        <p:nvSpPr>
          <p:cNvPr id="34" name="Google Shape;34;p5"/>
          <p:cNvSpPr>
            <a:spLocks noGrp="1"/>
          </p:cNvSpPr>
          <p:nvPr>
            <p:ph type="pic" idx="2"/>
          </p:nvPr>
        </p:nvSpPr>
        <p:spPr>
          <a:xfrm>
            <a:off x="5183188" y="987425"/>
            <a:ext cx="6172200" cy="4873625"/>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3200"/>
              <a:buFont typeface="Arial"/>
              <a:buNone/>
              <a:defRPr sz="32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400"/>
              <a:buFont typeface="Arial"/>
              <a:buNone/>
              <a:defRPr sz="24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2000"/>
              <a:buFont typeface="Arial"/>
              <a:buNone/>
              <a:defRPr sz="20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2000"/>
              <a:buFont typeface="Arial"/>
              <a:buNone/>
              <a:defRPr sz="20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title"/>
          </p:nvPr>
        </p:nvSpPr>
        <p:spPr>
          <a:xfrm>
            <a:off x="839788" y="457200"/>
            <a:ext cx="3932237" cy="947738"/>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3"/>
          </p:nvPr>
        </p:nvSpPr>
        <p:spPr>
          <a:xfrm>
            <a:off x="839788" y="1466850"/>
            <a:ext cx="3932237" cy="4134424"/>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600"/>
              <a:buNone/>
              <a:defRPr sz="1600"/>
            </a:lvl1pPr>
            <a:lvl2pPr marL="914400" lvl="1" indent="-228600" algn="l">
              <a:lnSpc>
                <a:spcPct val="100000"/>
              </a:lnSpc>
              <a:spcBef>
                <a:spcPts val="200"/>
              </a:spcBef>
              <a:spcAft>
                <a:spcPts val="0"/>
              </a:spcAft>
              <a:buClr>
                <a:schemeClr val="dk1"/>
              </a:buClr>
              <a:buSzPts val="1400"/>
              <a:buNone/>
              <a:defRPr sz="1400"/>
            </a:lvl2pPr>
            <a:lvl3pPr marL="1371600" lvl="2" indent="-228600" algn="l">
              <a:lnSpc>
                <a:spcPct val="100000"/>
              </a:lnSpc>
              <a:spcBef>
                <a:spcPts val="200"/>
              </a:spcBef>
              <a:spcAft>
                <a:spcPts val="0"/>
              </a:spcAft>
              <a:buClr>
                <a:schemeClr val="dk1"/>
              </a:buClr>
              <a:buSzPts val="1200"/>
              <a:buNone/>
              <a:defRPr sz="1200"/>
            </a:lvl3pPr>
            <a:lvl4pPr marL="1828800" lvl="3" indent="-228600" algn="l">
              <a:lnSpc>
                <a:spcPct val="100000"/>
              </a:lnSpc>
              <a:spcBef>
                <a:spcPts val="200"/>
              </a:spcBef>
              <a:spcAft>
                <a:spcPts val="0"/>
              </a:spcAft>
              <a:buClr>
                <a:schemeClr val="dk1"/>
              </a:buClr>
              <a:buSzPts val="1000"/>
              <a:buNone/>
              <a:defRPr sz="1000"/>
            </a:lvl4pPr>
            <a:lvl5pPr marL="2286000" lvl="4" indent="-228600" algn="l">
              <a:lnSpc>
                <a:spcPct val="100000"/>
              </a:lnSpc>
              <a:spcBef>
                <a:spcPts val="2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457199"/>
            <a:ext cx="10515600" cy="593726"/>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8"/>
        <p:cNvGrpSpPr/>
        <p:nvPr/>
      </p:nvGrpSpPr>
      <p:grpSpPr>
        <a:xfrm>
          <a:off x="0" y="0"/>
          <a:ext cx="0" cy="0"/>
          <a:chOff x="0" y="0"/>
          <a:chExt cx="0" cy="0"/>
        </a:xfrm>
      </p:grpSpPr>
      <p:sp>
        <p:nvSpPr>
          <p:cNvPr id="49" name="Google Shape;49;p8"/>
          <p:cNvSpPr txBox="1">
            <a:spLocks noGrp="1"/>
          </p:cNvSpPr>
          <p:nvPr>
            <p:ph type="body" idx="1"/>
          </p:nvPr>
        </p:nvSpPr>
        <p:spPr>
          <a:xfrm>
            <a:off x="838200" y="1157288"/>
            <a:ext cx="5181600" cy="4443986"/>
          </a:xfrm>
          <a:prstGeom prst="rect">
            <a:avLst/>
          </a:prstGeom>
          <a:noFill/>
          <a:ln>
            <a:noFill/>
          </a:ln>
        </p:spPr>
        <p:txBody>
          <a:bodyPr spcFirstLastPara="1" wrap="square" lIns="91425" tIns="45700" rIns="91425" bIns="45700" anchor="t" anchorCtr="0"/>
          <a:lstStyle>
            <a:lvl1pPr marL="457200" lvl="0" indent="-342900" algn="l">
              <a:lnSpc>
                <a:spcPct val="100000"/>
              </a:lnSpc>
              <a:spcBef>
                <a:spcPts val="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8"/>
          <p:cNvSpPr txBox="1">
            <a:spLocks noGrp="1"/>
          </p:cNvSpPr>
          <p:nvPr>
            <p:ph type="body" idx="2"/>
          </p:nvPr>
        </p:nvSpPr>
        <p:spPr>
          <a:xfrm>
            <a:off x="6172200" y="1157288"/>
            <a:ext cx="5181600" cy="5019676"/>
          </a:xfrm>
          <a:prstGeom prst="rect">
            <a:avLst/>
          </a:prstGeom>
          <a:noFill/>
          <a:ln>
            <a:noFill/>
          </a:ln>
        </p:spPr>
        <p:txBody>
          <a:bodyPr spcFirstLastPara="1" wrap="square" lIns="91425" tIns="45700" rIns="91425" bIns="45700" anchor="t" anchorCtr="0"/>
          <a:lstStyle>
            <a:lvl1pPr marL="457200" lvl="0" indent="-342900" algn="l">
              <a:lnSpc>
                <a:spcPct val="100000"/>
              </a:lnSpc>
              <a:spcBef>
                <a:spcPts val="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8"/>
          <p:cNvSpPr txBox="1">
            <a:spLocks noGrp="1"/>
          </p:cNvSpPr>
          <p:nvPr>
            <p:ph type="body" idx="3"/>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8"/>
          <p:cNvSpPr txBox="1">
            <a:spLocks noGrp="1"/>
          </p:cNvSpPr>
          <p:nvPr>
            <p:ph type="title"/>
          </p:nvPr>
        </p:nvSpPr>
        <p:spPr>
          <a:xfrm>
            <a:off x="839788" y="457199"/>
            <a:ext cx="10515600" cy="593726"/>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Block_Left">
  <p:cSld name="Text Block_Left">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838200" y="457199"/>
            <a:ext cx="3886201" cy="947739"/>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9"/>
          <p:cNvSpPr txBox="1">
            <a:spLocks noGrp="1"/>
          </p:cNvSpPr>
          <p:nvPr>
            <p:ph type="body" idx="1"/>
          </p:nvPr>
        </p:nvSpPr>
        <p:spPr>
          <a:xfrm>
            <a:off x="838201" y="1466849"/>
            <a:ext cx="3886200" cy="4134425"/>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800"/>
              <a:buNone/>
              <a:defRPr sz="18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9"/>
          <p:cNvSpPr txBox="1">
            <a:spLocks noGrp="1"/>
          </p:cNvSpPr>
          <p:nvPr>
            <p:ph type="body" idx="2"/>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Slide_No Picture">
  <p:cSld name="1_Title Slide_No Picture">
    <p:bg>
      <p:bgPr>
        <a:gradFill>
          <a:gsLst>
            <a:gs pos="0">
              <a:srgbClr val="4E535C"/>
            </a:gs>
            <a:gs pos="50000">
              <a:srgbClr val="303742"/>
            </a:gs>
            <a:gs pos="100000">
              <a:srgbClr val="19212D"/>
            </a:gs>
          </a:gsLst>
          <a:lin ang="5400000" scaled="0"/>
        </a:gradFill>
        <a:effectLst/>
      </p:bgPr>
    </p:bg>
    <p:spTree>
      <p:nvGrpSpPr>
        <p:cNvPr id="1" name="Shape 57"/>
        <p:cNvGrpSpPr/>
        <p:nvPr/>
      </p:nvGrpSpPr>
      <p:grpSpPr>
        <a:xfrm>
          <a:off x="0" y="0"/>
          <a:ext cx="0" cy="0"/>
          <a:chOff x="0" y="0"/>
          <a:chExt cx="0" cy="0"/>
        </a:xfrm>
      </p:grpSpPr>
      <p:pic>
        <p:nvPicPr>
          <p:cNvPr id="58" name="Google Shape;58;p10"/>
          <p:cNvPicPr preferRelativeResize="0"/>
          <p:nvPr/>
        </p:nvPicPr>
        <p:blipFill rotWithShape="1">
          <a:blip r:embed="rId2">
            <a:alphaModFix/>
          </a:blip>
          <a:srcRect/>
          <a:stretch/>
        </p:blipFill>
        <p:spPr>
          <a:xfrm>
            <a:off x="-1617" y="0"/>
            <a:ext cx="12192000" cy="6858000"/>
          </a:xfrm>
          <a:prstGeom prst="rect">
            <a:avLst/>
          </a:prstGeom>
          <a:noFill/>
          <a:ln>
            <a:noFill/>
          </a:ln>
        </p:spPr>
      </p:pic>
      <p:sp>
        <p:nvSpPr>
          <p:cNvPr id="59" name="Google Shape;59;p10"/>
          <p:cNvSpPr txBox="1">
            <a:spLocks noGrp="1"/>
          </p:cNvSpPr>
          <p:nvPr>
            <p:ph type="ctrTitle"/>
          </p:nvPr>
        </p:nvSpPr>
        <p:spPr>
          <a:xfrm>
            <a:off x="1524000" y="1887357"/>
            <a:ext cx="9144000" cy="1622605"/>
          </a:xfrm>
          <a:prstGeom prst="rect">
            <a:avLst/>
          </a:prstGeom>
          <a:noFill/>
          <a:ln>
            <a:noFill/>
          </a:ln>
        </p:spPr>
        <p:txBody>
          <a:bodyPr spcFirstLastPara="1" wrap="square" lIns="91425" tIns="45700" rIns="91425" bIns="45700" anchor="b" anchorCtr="0"/>
          <a:lstStyle>
            <a:lvl1pPr lvl="0" algn="ctr">
              <a:lnSpc>
                <a:spcPct val="90000"/>
              </a:lnSpc>
              <a:spcBef>
                <a:spcPts val="0"/>
              </a:spcBef>
              <a:spcAft>
                <a:spcPts val="0"/>
              </a:spcAft>
              <a:buClr>
                <a:schemeClr val="dk1"/>
              </a:buClr>
              <a:buSzPts val="4800"/>
              <a:buFont typeface="Source Sans Pro"/>
              <a:buNone/>
              <a:defRPr sz="4800">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0" name="Google Shape;60;p10"/>
          <p:cNvPicPr preferRelativeResize="0"/>
          <p:nvPr/>
        </p:nvPicPr>
        <p:blipFill rotWithShape="1">
          <a:blip r:embed="rId3">
            <a:alphaModFix/>
          </a:blip>
          <a:srcRect/>
          <a:stretch/>
        </p:blipFill>
        <p:spPr>
          <a:xfrm>
            <a:off x="3532226" y="985323"/>
            <a:ext cx="5124315" cy="816286"/>
          </a:xfrm>
          <a:prstGeom prst="rect">
            <a:avLst/>
          </a:prstGeom>
          <a:noFill/>
          <a:ln>
            <a:noFill/>
          </a:ln>
        </p:spPr>
      </p:pic>
      <p:sp>
        <p:nvSpPr>
          <p:cNvPr id="61" name="Google Shape;61;p10"/>
          <p:cNvSpPr txBox="1"/>
          <p:nvPr/>
        </p:nvSpPr>
        <p:spPr>
          <a:xfrm>
            <a:off x="1524000" y="3595710"/>
            <a:ext cx="4016453" cy="42224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800"/>
              <a:buFont typeface="Arial"/>
              <a:buNone/>
            </a:pPr>
            <a:r>
              <a:rPr lang="en-US" sz="1800">
                <a:solidFill>
                  <a:schemeClr val="dk1"/>
                </a:solidFill>
                <a:latin typeface="Source Sans Pro"/>
                <a:ea typeface="Source Sans Pro"/>
                <a:cs typeface="Source Sans Pro"/>
                <a:sym typeface="Source Sans Pro"/>
              </a:rPr>
              <a:t>A presentation by</a:t>
            </a:r>
            <a:endParaRPr sz="1800">
              <a:solidFill>
                <a:schemeClr val="dk1"/>
              </a:solidFill>
              <a:latin typeface="Source Sans Pro"/>
              <a:ea typeface="Source Sans Pro"/>
              <a:cs typeface="Source Sans Pro"/>
              <a:sym typeface="Source Sans Pro"/>
            </a:endParaRPr>
          </a:p>
        </p:txBody>
      </p:sp>
      <p:sp>
        <p:nvSpPr>
          <p:cNvPr id="62" name="Google Shape;62;p10"/>
          <p:cNvSpPr txBox="1">
            <a:spLocks noGrp="1"/>
          </p:cNvSpPr>
          <p:nvPr>
            <p:ph type="body" idx="1"/>
          </p:nvPr>
        </p:nvSpPr>
        <p:spPr>
          <a:xfrm>
            <a:off x="1522384" y="3999702"/>
            <a:ext cx="4213783" cy="1571625"/>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0"/>
              </a:spcBef>
              <a:spcAft>
                <a:spcPts val="0"/>
              </a:spcAft>
              <a:buClr>
                <a:schemeClr val="dk1"/>
              </a:buClr>
              <a:buSzPts val="2000"/>
              <a:buNone/>
              <a:defRPr sz="2000">
                <a:latin typeface="Source Sans Pro"/>
                <a:ea typeface="Source Sans Pro"/>
                <a:cs typeface="Source Sans Pro"/>
                <a:sym typeface="Source Sans Pro"/>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3" name="Google Shape;63;p10"/>
          <p:cNvPicPr preferRelativeResize="0"/>
          <p:nvPr/>
        </p:nvPicPr>
        <p:blipFill rotWithShape="1">
          <a:blip r:embed="rId4">
            <a:alphaModFix/>
          </a:blip>
          <a:srcRect/>
          <a:stretch/>
        </p:blipFill>
        <p:spPr>
          <a:xfrm>
            <a:off x="846575" y="6343650"/>
            <a:ext cx="2685651" cy="427815"/>
          </a:xfrm>
          <a:prstGeom prst="rect">
            <a:avLst/>
          </a:prstGeom>
          <a:noFill/>
          <a:ln>
            <a:noFill/>
          </a:ln>
        </p:spPr>
      </p:pic>
      <p:pic>
        <p:nvPicPr>
          <p:cNvPr id="64" name="Google Shape;64;p10"/>
          <p:cNvPicPr preferRelativeResize="0"/>
          <p:nvPr/>
        </p:nvPicPr>
        <p:blipFill rotWithShape="1">
          <a:blip r:embed="rId5">
            <a:alphaModFix/>
          </a:blip>
          <a:srcRect/>
          <a:stretch/>
        </p:blipFill>
        <p:spPr>
          <a:xfrm>
            <a:off x="150107" y="6343649"/>
            <a:ext cx="576620" cy="427815"/>
          </a:xfrm>
          <a:prstGeom prst="rect">
            <a:avLst/>
          </a:prstGeom>
          <a:noFill/>
          <a:ln>
            <a:noFill/>
          </a:ln>
        </p:spPr>
      </p:pic>
      <p:sp>
        <p:nvSpPr>
          <p:cNvPr id="65" name="Google Shape;65;p10"/>
          <p:cNvSpPr txBox="1"/>
          <p:nvPr/>
        </p:nvSpPr>
        <p:spPr>
          <a:xfrm>
            <a:off x="5067300" y="6488668"/>
            <a:ext cx="7124699"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Source Sans Pro"/>
              <a:buNone/>
            </a:pPr>
            <a:r>
              <a:rPr lang="en-US" sz="1800">
                <a:solidFill>
                  <a:schemeClr val="dk1"/>
                </a:solidFill>
                <a:latin typeface="Source Sans Pro"/>
                <a:ea typeface="Source Sans Pro"/>
                <a:cs typeface="Source Sans Pro"/>
                <a:sym typeface="Source Sans Pro"/>
              </a:rPr>
              <a:t>ADAC: Research for the Arctic Operator… For Today and For the Future</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Chart">
  <p:cSld name="2_Chart">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838200" y="457199"/>
            <a:ext cx="3886201" cy="947739"/>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11"/>
          <p:cNvSpPr txBox="1">
            <a:spLocks noGrp="1"/>
          </p:cNvSpPr>
          <p:nvPr>
            <p:ph type="body" idx="1"/>
          </p:nvPr>
        </p:nvSpPr>
        <p:spPr>
          <a:xfrm>
            <a:off x="4791075" y="457199"/>
            <a:ext cx="6562725" cy="5719764"/>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rgbClr val="FF0000"/>
              </a:buClr>
              <a:buSzPts val="1800"/>
              <a:buNone/>
              <a:defRPr sz="1800" i="1">
                <a:solidFill>
                  <a:srgbClr val="FF0000"/>
                </a:solidFill>
                <a:latin typeface="Source Sans Pro"/>
                <a:ea typeface="Source Sans Pro"/>
                <a:cs typeface="Source Sans Pro"/>
                <a:sym typeface="Source Sans Pro"/>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11"/>
          <p:cNvSpPr txBox="1">
            <a:spLocks noGrp="1"/>
          </p:cNvSpPr>
          <p:nvPr>
            <p:ph type="body" idx="2"/>
          </p:nvPr>
        </p:nvSpPr>
        <p:spPr>
          <a:xfrm>
            <a:off x="838201" y="1466849"/>
            <a:ext cx="3886200" cy="4134425"/>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800"/>
              <a:buNone/>
              <a:defRPr sz="18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11"/>
          <p:cNvSpPr txBox="1">
            <a:spLocks noGrp="1"/>
          </p:cNvSpPr>
          <p:nvPr>
            <p:ph type="body" idx="3"/>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hoto_Person">
  <p:cSld name="Photo_Person">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838200" y="457199"/>
            <a:ext cx="3886201" cy="947739"/>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2"/>
          <p:cNvSpPr txBox="1">
            <a:spLocks noGrp="1"/>
          </p:cNvSpPr>
          <p:nvPr>
            <p:ph type="body" idx="1"/>
          </p:nvPr>
        </p:nvSpPr>
        <p:spPr>
          <a:xfrm>
            <a:off x="4791075" y="457199"/>
            <a:ext cx="6562725" cy="5719764"/>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rgbClr val="FF0000"/>
              </a:buClr>
              <a:buSzPts val="1800"/>
              <a:buNone/>
              <a:defRPr sz="1800" i="1">
                <a:solidFill>
                  <a:srgbClr val="FF0000"/>
                </a:solidFill>
                <a:latin typeface="Source Sans Pro"/>
                <a:ea typeface="Source Sans Pro"/>
                <a:cs typeface="Source Sans Pro"/>
                <a:sym typeface="Source Sans Pro"/>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12"/>
          <p:cNvSpPr txBox="1">
            <a:spLocks noGrp="1"/>
          </p:cNvSpPr>
          <p:nvPr>
            <p:ph type="body" idx="2"/>
          </p:nvPr>
        </p:nvSpPr>
        <p:spPr>
          <a:xfrm>
            <a:off x="838201" y="1466849"/>
            <a:ext cx="3886200" cy="4134425"/>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800"/>
              <a:buNone/>
              <a:defRPr sz="18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2"/>
          <p:cNvSpPr txBox="1">
            <a:spLocks noGrp="1"/>
          </p:cNvSpPr>
          <p:nvPr>
            <p:ph type="body" idx="3"/>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 Block_Right">
  <p:cSld name="Text Block_Right">
    <p:spTree>
      <p:nvGrpSpPr>
        <p:cNvPr id="1" name="Shape 76"/>
        <p:cNvGrpSpPr/>
        <p:nvPr/>
      </p:nvGrpSpPr>
      <p:grpSpPr>
        <a:xfrm>
          <a:off x="0" y="0"/>
          <a:ext cx="0" cy="0"/>
          <a:chOff x="0" y="0"/>
          <a:chExt cx="0" cy="0"/>
        </a:xfrm>
      </p:grpSpPr>
      <p:sp>
        <p:nvSpPr>
          <p:cNvPr id="77" name="Google Shape;77;p13"/>
          <p:cNvSpPr txBox="1">
            <a:spLocks noGrp="1"/>
          </p:cNvSpPr>
          <p:nvPr>
            <p:ph type="title"/>
          </p:nvPr>
        </p:nvSpPr>
        <p:spPr>
          <a:xfrm>
            <a:off x="7467600" y="457199"/>
            <a:ext cx="3886201" cy="947739"/>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3"/>
          <p:cNvSpPr txBox="1">
            <a:spLocks noGrp="1"/>
          </p:cNvSpPr>
          <p:nvPr>
            <p:ph type="body" idx="1"/>
          </p:nvPr>
        </p:nvSpPr>
        <p:spPr>
          <a:xfrm>
            <a:off x="7467601" y="1466849"/>
            <a:ext cx="3886200" cy="4710113"/>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800"/>
              <a:buNone/>
              <a:defRPr sz="18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3"/>
          <p:cNvSpPr txBox="1">
            <a:spLocks noGrp="1"/>
          </p:cNvSpPr>
          <p:nvPr>
            <p:ph type="body" idx="2"/>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Block_Bookends">
  <p:cSld name="Text Block_Bookends">
    <p:spTree>
      <p:nvGrpSpPr>
        <p:cNvPr id="1" name="Shape 80"/>
        <p:cNvGrpSpPr/>
        <p:nvPr/>
      </p:nvGrpSpPr>
      <p:grpSpPr>
        <a:xfrm>
          <a:off x="0" y="0"/>
          <a:ext cx="0" cy="0"/>
          <a:chOff x="0" y="0"/>
          <a:chExt cx="0" cy="0"/>
        </a:xfrm>
      </p:grpSpPr>
      <p:sp>
        <p:nvSpPr>
          <p:cNvPr id="81" name="Google Shape;81;p14"/>
          <p:cNvSpPr txBox="1">
            <a:spLocks noGrp="1"/>
          </p:cNvSpPr>
          <p:nvPr>
            <p:ph type="title"/>
          </p:nvPr>
        </p:nvSpPr>
        <p:spPr>
          <a:xfrm>
            <a:off x="838200" y="457199"/>
            <a:ext cx="10515600" cy="947739"/>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4"/>
          <p:cNvSpPr txBox="1">
            <a:spLocks noGrp="1"/>
          </p:cNvSpPr>
          <p:nvPr>
            <p:ph type="body" idx="1"/>
          </p:nvPr>
        </p:nvSpPr>
        <p:spPr>
          <a:xfrm>
            <a:off x="838201" y="1466849"/>
            <a:ext cx="3577570" cy="4134425"/>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800"/>
              <a:buNone/>
              <a:defRPr sz="18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4"/>
          <p:cNvSpPr txBox="1">
            <a:spLocks noGrp="1"/>
          </p:cNvSpPr>
          <p:nvPr>
            <p:ph type="body" idx="2"/>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14"/>
          <p:cNvSpPr txBox="1">
            <a:spLocks noGrp="1"/>
          </p:cNvSpPr>
          <p:nvPr>
            <p:ph type="body" idx="3"/>
          </p:nvPr>
        </p:nvSpPr>
        <p:spPr>
          <a:xfrm>
            <a:off x="7776230" y="1466849"/>
            <a:ext cx="3577570" cy="4710113"/>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800"/>
              <a:buNone/>
              <a:defRPr sz="18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hoto Farm">
  <p:cSld name="Photo Farm">
    <p:spTree>
      <p:nvGrpSpPr>
        <p:cNvPr id="1" name="Shape 85"/>
        <p:cNvGrpSpPr/>
        <p:nvPr/>
      </p:nvGrpSpPr>
      <p:grpSpPr>
        <a:xfrm>
          <a:off x="0" y="0"/>
          <a:ext cx="0" cy="0"/>
          <a:chOff x="0" y="0"/>
          <a:chExt cx="0" cy="0"/>
        </a:xfrm>
      </p:grpSpPr>
      <p:sp>
        <p:nvSpPr>
          <p:cNvPr id="86" name="Google Shape;86;p15"/>
          <p:cNvSpPr>
            <a:spLocks noGrp="1"/>
          </p:cNvSpPr>
          <p:nvPr>
            <p:ph type="pic" idx="2"/>
          </p:nvPr>
        </p:nvSpPr>
        <p:spPr>
          <a:xfrm>
            <a:off x="328613" y="1014412"/>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body" idx="1"/>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15"/>
          <p:cNvSpPr>
            <a:spLocks noGrp="1"/>
          </p:cNvSpPr>
          <p:nvPr>
            <p:ph type="pic" idx="3"/>
          </p:nvPr>
        </p:nvSpPr>
        <p:spPr>
          <a:xfrm>
            <a:off x="9805987" y="1014412"/>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a:spLocks noGrp="1"/>
          </p:cNvSpPr>
          <p:nvPr>
            <p:ph type="pic" idx="4"/>
          </p:nvPr>
        </p:nvSpPr>
        <p:spPr>
          <a:xfrm>
            <a:off x="7436645" y="1014412"/>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0" name="Google Shape;90;p15"/>
          <p:cNvSpPr>
            <a:spLocks noGrp="1"/>
          </p:cNvSpPr>
          <p:nvPr>
            <p:ph type="pic" idx="5"/>
          </p:nvPr>
        </p:nvSpPr>
        <p:spPr>
          <a:xfrm>
            <a:off x="5067301" y="1014412"/>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15"/>
          <p:cNvSpPr>
            <a:spLocks noGrp="1"/>
          </p:cNvSpPr>
          <p:nvPr>
            <p:ph type="pic" idx="6"/>
          </p:nvPr>
        </p:nvSpPr>
        <p:spPr>
          <a:xfrm>
            <a:off x="2697957" y="1014412"/>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15"/>
          <p:cNvSpPr>
            <a:spLocks noGrp="1"/>
          </p:cNvSpPr>
          <p:nvPr>
            <p:ph type="pic" idx="7"/>
          </p:nvPr>
        </p:nvSpPr>
        <p:spPr>
          <a:xfrm>
            <a:off x="328613" y="3400417"/>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15"/>
          <p:cNvSpPr>
            <a:spLocks noGrp="1"/>
          </p:cNvSpPr>
          <p:nvPr>
            <p:ph type="pic" idx="8"/>
          </p:nvPr>
        </p:nvSpPr>
        <p:spPr>
          <a:xfrm>
            <a:off x="9805987" y="3400417"/>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15"/>
          <p:cNvSpPr>
            <a:spLocks noGrp="1"/>
          </p:cNvSpPr>
          <p:nvPr>
            <p:ph type="pic" idx="9"/>
          </p:nvPr>
        </p:nvSpPr>
        <p:spPr>
          <a:xfrm>
            <a:off x="7436645" y="3400417"/>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15"/>
          <p:cNvSpPr>
            <a:spLocks noGrp="1"/>
          </p:cNvSpPr>
          <p:nvPr>
            <p:ph type="pic" idx="13"/>
          </p:nvPr>
        </p:nvSpPr>
        <p:spPr>
          <a:xfrm>
            <a:off x="5067301" y="3400417"/>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15"/>
          <p:cNvSpPr>
            <a:spLocks noGrp="1"/>
          </p:cNvSpPr>
          <p:nvPr>
            <p:ph type="pic" idx="14"/>
          </p:nvPr>
        </p:nvSpPr>
        <p:spPr>
          <a:xfrm>
            <a:off x="2697957" y="3400417"/>
            <a:ext cx="2057400" cy="20574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1400"/>
              <a:buFont typeface="Arial"/>
              <a:buNone/>
              <a:defRPr sz="14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15"/>
          <p:cNvSpPr txBox="1">
            <a:spLocks noGrp="1"/>
          </p:cNvSpPr>
          <p:nvPr>
            <p:ph type="title"/>
          </p:nvPr>
        </p:nvSpPr>
        <p:spPr>
          <a:xfrm>
            <a:off x="838200" y="457198"/>
            <a:ext cx="9553575" cy="557213"/>
          </a:xfrm>
          <a:prstGeom prst="rect">
            <a:avLst/>
          </a:prstGeom>
          <a:noFill/>
          <a:ln>
            <a:noFill/>
          </a:ln>
        </p:spPr>
        <p:txBody>
          <a:bodyPr spcFirstLastPara="1" wrap="square" lIns="91425" tIns="45700" rIns="91425" bIns="45700" anchor="t" anchorCtr="0"/>
          <a:lstStyle>
            <a:lvl1pPr lvl="0" algn="l">
              <a:lnSpc>
                <a:spcPct val="90000"/>
              </a:lnSpc>
              <a:spcBef>
                <a:spcPts val="0"/>
              </a:spcBef>
              <a:spcAft>
                <a:spcPts val="0"/>
              </a:spcAft>
              <a:buClr>
                <a:schemeClr val="dk1"/>
              </a:buClr>
              <a:buSzPts val="3000"/>
              <a:buFont typeface="Source Sans Pro"/>
              <a:buNone/>
              <a:defRPr sz="3000" b="1">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Source Sans Pro"/>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rgbClr val="EBEEF2"/>
              </a:buClr>
              <a:buSzPts val="2400"/>
              <a:buNone/>
              <a:defRPr sz="2400">
                <a:solidFill>
                  <a:srgbClr val="EBEEF2"/>
                </a:solidFill>
              </a:defRPr>
            </a:lvl1pPr>
            <a:lvl2pPr marL="914400" lvl="1" indent="-228600" algn="l">
              <a:lnSpc>
                <a:spcPct val="100000"/>
              </a:lnSpc>
              <a:spcBef>
                <a:spcPts val="200"/>
              </a:spcBef>
              <a:spcAft>
                <a:spcPts val="0"/>
              </a:spcAft>
              <a:buClr>
                <a:srgbClr val="EBEEF2"/>
              </a:buClr>
              <a:buSzPts val="2000"/>
              <a:buNone/>
              <a:defRPr sz="2000">
                <a:solidFill>
                  <a:srgbClr val="EBEEF2"/>
                </a:solidFill>
              </a:defRPr>
            </a:lvl2pPr>
            <a:lvl3pPr marL="1371600" lvl="2" indent="-228600" algn="l">
              <a:lnSpc>
                <a:spcPct val="100000"/>
              </a:lnSpc>
              <a:spcBef>
                <a:spcPts val="200"/>
              </a:spcBef>
              <a:spcAft>
                <a:spcPts val="0"/>
              </a:spcAft>
              <a:buClr>
                <a:srgbClr val="EBEEF2"/>
              </a:buClr>
              <a:buSzPts val="1800"/>
              <a:buNone/>
              <a:defRPr sz="1800">
                <a:solidFill>
                  <a:srgbClr val="EBEEF2"/>
                </a:solidFill>
              </a:defRPr>
            </a:lvl3pPr>
            <a:lvl4pPr marL="1828800" lvl="3" indent="-228600" algn="l">
              <a:lnSpc>
                <a:spcPct val="100000"/>
              </a:lnSpc>
              <a:spcBef>
                <a:spcPts val="200"/>
              </a:spcBef>
              <a:spcAft>
                <a:spcPts val="0"/>
              </a:spcAft>
              <a:buClr>
                <a:srgbClr val="EBEEF2"/>
              </a:buClr>
              <a:buSzPts val="1600"/>
              <a:buNone/>
              <a:defRPr sz="1600">
                <a:solidFill>
                  <a:srgbClr val="EBEEF2"/>
                </a:solidFill>
              </a:defRPr>
            </a:lvl4pPr>
            <a:lvl5pPr marL="2286000" lvl="4" indent="-228600" algn="l">
              <a:lnSpc>
                <a:spcPct val="100000"/>
              </a:lnSpc>
              <a:spcBef>
                <a:spcPts val="200"/>
              </a:spcBef>
              <a:spcAft>
                <a:spcPts val="0"/>
              </a:spcAft>
              <a:buClr>
                <a:srgbClr val="EBEEF2"/>
              </a:buClr>
              <a:buSzPts val="1600"/>
              <a:buNone/>
              <a:defRPr sz="1600">
                <a:solidFill>
                  <a:srgbClr val="EBEEF2"/>
                </a:solidFill>
              </a:defRPr>
            </a:lvl5pPr>
            <a:lvl6pPr marL="2743200" lvl="5" indent="-228600" algn="l">
              <a:lnSpc>
                <a:spcPct val="90000"/>
              </a:lnSpc>
              <a:spcBef>
                <a:spcPts val="500"/>
              </a:spcBef>
              <a:spcAft>
                <a:spcPts val="0"/>
              </a:spcAft>
              <a:buClr>
                <a:srgbClr val="EBEEF2"/>
              </a:buClr>
              <a:buSzPts val="1600"/>
              <a:buNone/>
              <a:defRPr sz="1600">
                <a:solidFill>
                  <a:srgbClr val="EBEEF2"/>
                </a:solidFill>
              </a:defRPr>
            </a:lvl6pPr>
            <a:lvl7pPr marL="3200400" lvl="6" indent="-228600" algn="l">
              <a:lnSpc>
                <a:spcPct val="90000"/>
              </a:lnSpc>
              <a:spcBef>
                <a:spcPts val="500"/>
              </a:spcBef>
              <a:spcAft>
                <a:spcPts val="0"/>
              </a:spcAft>
              <a:buClr>
                <a:srgbClr val="EBEEF2"/>
              </a:buClr>
              <a:buSzPts val="1600"/>
              <a:buNone/>
              <a:defRPr sz="1600">
                <a:solidFill>
                  <a:srgbClr val="EBEEF2"/>
                </a:solidFill>
              </a:defRPr>
            </a:lvl7pPr>
            <a:lvl8pPr marL="3657600" lvl="7" indent="-228600" algn="l">
              <a:lnSpc>
                <a:spcPct val="90000"/>
              </a:lnSpc>
              <a:spcBef>
                <a:spcPts val="500"/>
              </a:spcBef>
              <a:spcAft>
                <a:spcPts val="0"/>
              </a:spcAft>
              <a:buClr>
                <a:srgbClr val="EBEEF2"/>
              </a:buClr>
              <a:buSzPts val="1600"/>
              <a:buNone/>
              <a:defRPr sz="1600">
                <a:solidFill>
                  <a:srgbClr val="EBEEF2"/>
                </a:solidFill>
              </a:defRPr>
            </a:lvl8pPr>
            <a:lvl9pPr marL="4114800" lvl="8" indent="-228600" algn="l">
              <a:lnSpc>
                <a:spcPct val="90000"/>
              </a:lnSpc>
              <a:spcBef>
                <a:spcPts val="500"/>
              </a:spcBef>
              <a:spcAft>
                <a:spcPts val="0"/>
              </a:spcAft>
              <a:buClr>
                <a:srgbClr val="EBEEF2"/>
              </a:buClr>
              <a:buSzPts val="1600"/>
              <a:buNone/>
              <a:defRPr sz="1600">
                <a:solidFill>
                  <a:srgbClr val="EBEEF2"/>
                </a:solidFill>
              </a:defRPr>
            </a:lvl9pPr>
          </a:lstStyle>
          <a:p>
            <a:endParaRPr/>
          </a:p>
        </p:txBody>
      </p:sp>
      <p:sp>
        <p:nvSpPr>
          <p:cNvPr id="101" name="Google Shape;101;p16"/>
          <p:cNvSpPr txBox="1">
            <a:spLocks noGrp="1"/>
          </p:cNvSpPr>
          <p:nvPr>
            <p:ph type="body" idx="2"/>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02"/>
        <p:cNvGrpSpPr/>
        <p:nvPr/>
      </p:nvGrpSpPr>
      <p:grpSpPr>
        <a:xfrm>
          <a:off x="0" y="0"/>
          <a:ext cx="0" cy="0"/>
          <a:chOff x="0" y="0"/>
          <a:chExt cx="0" cy="0"/>
        </a:xfrm>
      </p:grpSpPr>
      <p:sp>
        <p:nvSpPr>
          <p:cNvPr id="103" name="Google Shape;103;p17"/>
          <p:cNvSpPr txBox="1">
            <a:spLocks noGrp="1"/>
          </p:cNvSpPr>
          <p:nvPr>
            <p:ph type="body" idx="1"/>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xfrm>
            <a:off x="839788" y="457200"/>
            <a:ext cx="3932237" cy="947738"/>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8"/>
          <p:cNvSpPr txBox="1">
            <a:spLocks noGrp="1"/>
          </p:cNvSpPr>
          <p:nvPr>
            <p:ph type="body" idx="1"/>
          </p:nvPr>
        </p:nvSpPr>
        <p:spPr>
          <a:xfrm>
            <a:off x="5183188" y="642939"/>
            <a:ext cx="6172200" cy="5218112"/>
          </a:xfrm>
          <a:prstGeom prst="rect">
            <a:avLst/>
          </a:prstGeom>
          <a:noFill/>
          <a:ln>
            <a:noFill/>
          </a:ln>
        </p:spPr>
        <p:txBody>
          <a:bodyPr spcFirstLastPara="1" wrap="square" lIns="91425" tIns="45700" rIns="91425" bIns="45700" anchor="t" anchorCtr="0"/>
          <a:lstStyle>
            <a:lvl1pPr marL="457200" lvl="0" indent="-431800" algn="l">
              <a:lnSpc>
                <a:spcPct val="100000"/>
              </a:lnSpc>
              <a:spcBef>
                <a:spcPts val="200"/>
              </a:spcBef>
              <a:spcAft>
                <a:spcPts val="0"/>
              </a:spcAft>
              <a:buClr>
                <a:schemeClr val="dk1"/>
              </a:buClr>
              <a:buSzPts val="3200"/>
              <a:buChar char="•"/>
              <a:defRPr sz="3200"/>
            </a:lvl1pPr>
            <a:lvl2pPr marL="914400" lvl="1" indent="-406400" algn="l">
              <a:lnSpc>
                <a:spcPct val="100000"/>
              </a:lnSpc>
              <a:spcBef>
                <a:spcPts val="200"/>
              </a:spcBef>
              <a:spcAft>
                <a:spcPts val="0"/>
              </a:spcAft>
              <a:buClr>
                <a:schemeClr val="dk1"/>
              </a:buClr>
              <a:buSzPts val="2800"/>
              <a:buChar char="•"/>
              <a:defRPr sz="2800"/>
            </a:lvl2pPr>
            <a:lvl3pPr marL="1371600" lvl="2" indent="-381000" algn="l">
              <a:lnSpc>
                <a:spcPct val="100000"/>
              </a:lnSpc>
              <a:spcBef>
                <a:spcPts val="200"/>
              </a:spcBef>
              <a:spcAft>
                <a:spcPts val="0"/>
              </a:spcAft>
              <a:buClr>
                <a:schemeClr val="dk1"/>
              </a:buClr>
              <a:buSzPts val="2400"/>
              <a:buChar char="•"/>
              <a:defRPr sz="2400"/>
            </a:lvl3pPr>
            <a:lvl4pPr marL="1828800" lvl="3" indent="-355600" algn="l">
              <a:lnSpc>
                <a:spcPct val="100000"/>
              </a:lnSpc>
              <a:spcBef>
                <a:spcPts val="200"/>
              </a:spcBef>
              <a:spcAft>
                <a:spcPts val="0"/>
              </a:spcAft>
              <a:buClr>
                <a:schemeClr val="dk1"/>
              </a:buClr>
              <a:buSzPts val="2000"/>
              <a:buChar char="•"/>
              <a:defRPr sz="2000"/>
            </a:lvl4pPr>
            <a:lvl5pPr marL="2286000" lvl="4" indent="-355600" algn="l">
              <a:lnSpc>
                <a:spcPct val="100000"/>
              </a:lnSpc>
              <a:spcBef>
                <a:spcPts val="2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7" name="Google Shape;107;p18"/>
          <p:cNvSpPr txBox="1">
            <a:spLocks noGrp="1"/>
          </p:cNvSpPr>
          <p:nvPr>
            <p:ph type="body" idx="2"/>
          </p:nvPr>
        </p:nvSpPr>
        <p:spPr>
          <a:xfrm>
            <a:off x="839788" y="1466850"/>
            <a:ext cx="3932237" cy="4134424"/>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600"/>
              <a:buNone/>
              <a:defRPr sz="1600"/>
            </a:lvl1pPr>
            <a:lvl2pPr marL="914400" lvl="1" indent="-228600" algn="l">
              <a:lnSpc>
                <a:spcPct val="100000"/>
              </a:lnSpc>
              <a:spcBef>
                <a:spcPts val="200"/>
              </a:spcBef>
              <a:spcAft>
                <a:spcPts val="0"/>
              </a:spcAft>
              <a:buClr>
                <a:schemeClr val="dk1"/>
              </a:buClr>
              <a:buSzPts val="1400"/>
              <a:buNone/>
              <a:defRPr sz="1400"/>
            </a:lvl2pPr>
            <a:lvl3pPr marL="1371600" lvl="2" indent="-228600" algn="l">
              <a:lnSpc>
                <a:spcPct val="100000"/>
              </a:lnSpc>
              <a:spcBef>
                <a:spcPts val="200"/>
              </a:spcBef>
              <a:spcAft>
                <a:spcPts val="0"/>
              </a:spcAft>
              <a:buClr>
                <a:schemeClr val="dk1"/>
              </a:buClr>
              <a:buSzPts val="1200"/>
              <a:buNone/>
              <a:defRPr sz="1200"/>
            </a:lvl3pPr>
            <a:lvl4pPr marL="1828800" lvl="3" indent="-228600" algn="l">
              <a:lnSpc>
                <a:spcPct val="100000"/>
              </a:lnSpc>
              <a:spcBef>
                <a:spcPts val="200"/>
              </a:spcBef>
              <a:spcAft>
                <a:spcPts val="0"/>
              </a:spcAft>
              <a:buClr>
                <a:schemeClr val="dk1"/>
              </a:buClr>
              <a:buSzPts val="1000"/>
              <a:buNone/>
              <a:defRPr sz="1000"/>
            </a:lvl4pPr>
            <a:lvl5pPr marL="2286000" lvl="4" indent="-228600" algn="l">
              <a:lnSpc>
                <a:spcPct val="100000"/>
              </a:lnSpc>
              <a:spcBef>
                <a:spcPts val="2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8" name="Google Shape;108;p18"/>
          <p:cNvSpPr txBox="1">
            <a:spLocks noGrp="1"/>
          </p:cNvSpPr>
          <p:nvPr>
            <p:ph type="body" idx="3"/>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over Image">
  <p:cSld name="Text over Image">
    <p:spTree>
      <p:nvGrpSpPr>
        <p:cNvPr id="1" name="Shape 109"/>
        <p:cNvGrpSpPr/>
        <p:nvPr/>
      </p:nvGrpSpPr>
      <p:grpSpPr>
        <a:xfrm>
          <a:off x="0" y="0"/>
          <a:ext cx="0" cy="0"/>
          <a:chOff x="0" y="0"/>
          <a:chExt cx="0" cy="0"/>
        </a:xfrm>
      </p:grpSpPr>
      <p:sp>
        <p:nvSpPr>
          <p:cNvPr id="110" name="Google Shape;110;p19"/>
          <p:cNvSpPr>
            <a:spLocks noGrp="1"/>
          </p:cNvSpPr>
          <p:nvPr>
            <p:ph type="pic" idx="2"/>
          </p:nvPr>
        </p:nvSpPr>
        <p:spPr>
          <a:xfrm>
            <a:off x="0" y="609601"/>
            <a:ext cx="12192000" cy="4991672"/>
          </a:xfrm>
          <a:prstGeom prst="rect">
            <a:avLst/>
          </a:prstGeom>
          <a:noFill/>
          <a:ln>
            <a:noFill/>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19"/>
          <p:cNvSpPr txBox="1">
            <a:spLocks noGrp="1"/>
          </p:cNvSpPr>
          <p:nvPr>
            <p:ph type="title"/>
          </p:nvPr>
        </p:nvSpPr>
        <p:spPr>
          <a:xfrm>
            <a:off x="839788" y="609600"/>
            <a:ext cx="5275262" cy="947738"/>
          </a:xfrm>
          <a:prstGeom prst="rect">
            <a:avLst/>
          </a:prstGeom>
          <a:solidFill>
            <a:srgbClr val="000000">
              <a:alpha val="49803"/>
            </a:srgbClr>
          </a:solid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9"/>
          <p:cNvSpPr txBox="1">
            <a:spLocks noGrp="1"/>
          </p:cNvSpPr>
          <p:nvPr>
            <p:ph type="body" idx="1"/>
          </p:nvPr>
        </p:nvSpPr>
        <p:spPr>
          <a:xfrm>
            <a:off x="839788" y="1619250"/>
            <a:ext cx="5275262" cy="3982023"/>
          </a:xfrm>
          <a:prstGeom prst="rect">
            <a:avLst/>
          </a:prstGeom>
          <a:solidFill>
            <a:srgbClr val="000000">
              <a:alpha val="49803"/>
            </a:srgbClr>
          </a:solid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chemeClr val="dk1"/>
              </a:buClr>
              <a:buSzPts val="1600"/>
              <a:buNone/>
              <a:defRPr sz="1600"/>
            </a:lvl1pPr>
            <a:lvl2pPr marL="914400" lvl="1" indent="-228600" algn="l">
              <a:lnSpc>
                <a:spcPct val="100000"/>
              </a:lnSpc>
              <a:spcBef>
                <a:spcPts val="200"/>
              </a:spcBef>
              <a:spcAft>
                <a:spcPts val="0"/>
              </a:spcAft>
              <a:buClr>
                <a:schemeClr val="dk1"/>
              </a:buClr>
              <a:buSzPts val="1400"/>
              <a:buNone/>
              <a:defRPr sz="1400"/>
            </a:lvl2pPr>
            <a:lvl3pPr marL="1371600" lvl="2" indent="-228600" algn="l">
              <a:lnSpc>
                <a:spcPct val="100000"/>
              </a:lnSpc>
              <a:spcBef>
                <a:spcPts val="200"/>
              </a:spcBef>
              <a:spcAft>
                <a:spcPts val="0"/>
              </a:spcAft>
              <a:buClr>
                <a:schemeClr val="dk1"/>
              </a:buClr>
              <a:buSzPts val="1200"/>
              <a:buNone/>
              <a:defRPr sz="1200"/>
            </a:lvl3pPr>
            <a:lvl4pPr marL="1828800" lvl="3" indent="-228600" algn="l">
              <a:lnSpc>
                <a:spcPct val="100000"/>
              </a:lnSpc>
              <a:spcBef>
                <a:spcPts val="200"/>
              </a:spcBef>
              <a:spcAft>
                <a:spcPts val="0"/>
              </a:spcAft>
              <a:buClr>
                <a:schemeClr val="dk1"/>
              </a:buClr>
              <a:buSzPts val="1000"/>
              <a:buNone/>
              <a:defRPr sz="1000"/>
            </a:lvl4pPr>
            <a:lvl5pPr marL="2286000" lvl="4" indent="-228600" algn="l">
              <a:lnSpc>
                <a:spcPct val="100000"/>
              </a:lnSpc>
              <a:spcBef>
                <a:spcPts val="2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3" name="Google Shape;113;p19"/>
          <p:cNvSpPr txBox="1">
            <a:spLocks noGrp="1"/>
          </p:cNvSpPr>
          <p:nvPr>
            <p:ph type="body" idx="3"/>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19"/>
          <p:cNvSpPr>
            <a:spLocks noGrp="1"/>
          </p:cNvSpPr>
          <p:nvPr>
            <p:ph type="pic" idx="4"/>
          </p:nvPr>
        </p:nvSpPr>
        <p:spPr>
          <a:xfrm>
            <a:off x="4738688" y="5657169"/>
            <a:ext cx="7453312" cy="1200831"/>
          </a:xfrm>
          <a:prstGeom prst="rect">
            <a:avLst/>
          </a:prstGeom>
          <a:noFill/>
          <a:ln>
            <a:noFill/>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115"/>
        <p:cNvGrpSpPr/>
        <p:nvPr/>
      </p:nvGrpSpPr>
      <p:grpSpPr>
        <a:xfrm>
          <a:off x="0" y="0"/>
          <a:ext cx="0" cy="0"/>
          <a:chOff x="0" y="0"/>
          <a:chExt cx="0" cy="0"/>
        </a:xfrm>
      </p:grpSpPr>
      <p:sp>
        <p:nvSpPr>
          <p:cNvPr id="116" name="Google Shape;116;p20"/>
          <p:cNvSpPr txBox="1">
            <a:spLocks noGrp="1"/>
          </p:cNvSpPr>
          <p:nvPr>
            <p:ph type="title"/>
          </p:nvPr>
        </p:nvSpPr>
        <p:spPr>
          <a:xfrm>
            <a:off x="838200" y="457199"/>
            <a:ext cx="10515600" cy="593726"/>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000"/>
              <a:buFont typeface="Source Sans Pro"/>
              <a:buNone/>
              <a:defRPr sz="3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0"/>
          <p:cNvSpPr txBox="1">
            <a:spLocks noGrp="1"/>
          </p:cNvSpPr>
          <p:nvPr>
            <p:ph type="body" idx="1"/>
          </p:nvPr>
        </p:nvSpPr>
        <p:spPr>
          <a:xfrm rot="5400000">
            <a:off x="3586163" y="-1590675"/>
            <a:ext cx="5019675" cy="10515600"/>
          </a:xfrm>
          <a:prstGeom prst="rect">
            <a:avLst/>
          </a:prstGeom>
          <a:noFill/>
          <a:ln>
            <a:noFill/>
          </a:ln>
        </p:spPr>
        <p:txBody>
          <a:bodyPr spcFirstLastPara="1" wrap="square" lIns="91425" tIns="45700" rIns="91425" bIns="45700" anchor="t" anchorCtr="0"/>
          <a:lstStyle>
            <a:lvl1pPr marL="457200" lvl="0" indent="-342900" algn="l">
              <a:lnSpc>
                <a:spcPct val="100000"/>
              </a:lnSpc>
              <a:spcBef>
                <a:spcPts val="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0"/>
          <p:cNvSpPr txBox="1">
            <a:spLocks noGrp="1"/>
          </p:cNvSpPr>
          <p:nvPr>
            <p:ph type="body" idx="2"/>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rot="5400000">
            <a:off x="7621587" y="2444751"/>
            <a:ext cx="5811838" cy="1652587"/>
          </a:xfrm>
          <a:prstGeom prst="rect">
            <a:avLst/>
          </a:prstGeom>
          <a:noFill/>
          <a:ln>
            <a:noFill/>
          </a:ln>
        </p:spPr>
        <p:txBody>
          <a:bodyPr spcFirstLastPara="1" wrap="square" lIns="91425" tIns="45700" rIns="91425" bIns="45700" anchor="t" anchorCtr="0"/>
          <a:lstStyle>
            <a:lvl1pPr lvl="0" algn="l">
              <a:lnSpc>
                <a:spcPct val="90000"/>
              </a:lnSpc>
              <a:spcBef>
                <a:spcPts val="0"/>
              </a:spcBef>
              <a:spcAft>
                <a:spcPts val="0"/>
              </a:spcAft>
              <a:buClr>
                <a:schemeClr val="dk1"/>
              </a:buClr>
              <a:buSzPts val="3000"/>
              <a:buFont typeface="Source Sans Pro"/>
              <a:buNone/>
              <a:defRPr sz="3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21"/>
          <p:cNvSpPr txBox="1">
            <a:spLocks noGrp="1"/>
          </p:cNvSpPr>
          <p:nvPr>
            <p:ph type="body" idx="1"/>
          </p:nvPr>
        </p:nvSpPr>
        <p:spPr>
          <a:xfrm rot="5400000">
            <a:off x="2335211" y="-1131888"/>
            <a:ext cx="5811838" cy="8805863"/>
          </a:xfrm>
          <a:prstGeom prst="rect">
            <a:avLst/>
          </a:prstGeom>
          <a:noFill/>
          <a:ln>
            <a:noFill/>
          </a:ln>
        </p:spPr>
        <p:txBody>
          <a:bodyPr spcFirstLastPara="1" wrap="square" lIns="91425" tIns="45700" rIns="91425" bIns="45700" anchor="t" anchorCtr="0"/>
          <a:lstStyle>
            <a:lvl1pPr marL="457200" lvl="0" indent="-342900" algn="l">
              <a:lnSpc>
                <a:spcPct val="100000"/>
              </a:lnSpc>
              <a:spcBef>
                <a:spcPts val="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21"/>
          <p:cNvSpPr txBox="1">
            <a:spLocks noGrp="1"/>
          </p:cNvSpPr>
          <p:nvPr>
            <p:ph type="body" idx="2"/>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3"/>
        <p:cNvGrpSpPr/>
        <p:nvPr/>
      </p:nvGrpSpPr>
      <p:grpSpPr>
        <a:xfrm>
          <a:off x="0" y="0"/>
          <a:ext cx="0" cy="0"/>
          <a:chOff x="0" y="0"/>
          <a:chExt cx="0" cy="0"/>
        </a:xfrm>
      </p:grpSpPr>
      <p:sp>
        <p:nvSpPr>
          <p:cNvPr id="124" name="Google Shape;124;p22"/>
          <p:cNvSpPr>
            <a:spLocks noGrp="1"/>
          </p:cNvSpPr>
          <p:nvPr>
            <p:ph type="pic" idx="2"/>
          </p:nvPr>
        </p:nvSpPr>
        <p:spPr>
          <a:xfrm>
            <a:off x="7932707" y="500063"/>
            <a:ext cx="3657600" cy="27432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22"/>
          <p:cNvSpPr>
            <a:spLocks noGrp="1"/>
          </p:cNvSpPr>
          <p:nvPr>
            <p:ph type="pic" idx="3"/>
          </p:nvPr>
        </p:nvSpPr>
        <p:spPr>
          <a:xfrm>
            <a:off x="7932707" y="3381376"/>
            <a:ext cx="1828800" cy="27432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6" name="Google Shape;126;p22"/>
          <p:cNvSpPr>
            <a:spLocks noGrp="1"/>
          </p:cNvSpPr>
          <p:nvPr>
            <p:ph type="pic" idx="4"/>
          </p:nvPr>
        </p:nvSpPr>
        <p:spPr>
          <a:xfrm>
            <a:off x="10675907" y="3381376"/>
            <a:ext cx="914400" cy="27432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000"/>
              <a:buFont typeface="Arial"/>
              <a:buNone/>
              <a:defRPr sz="20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7" name="Google Shape;127;p22"/>
          <p:cNvSpPr>
            <a:spLocks noGrp="1"/>
          </p:cNvSpPr>
          <p:nvPr>
            <p:ph type="pic" idx="5"/>
          </p:nvPr>
        </p:nvSpPr>
        <p:spPr>
          <a:xfrm>
            <a:off x="3155919" y="500062"/>
            <a:ext cx="4572000" cy="27432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a:spLocks noGrp="1"/>
          </p:cNvSpPr>
          <p:nvPr>
            <p:ph type="pic" idx="6"/>
          </p:nvPr>
        </p:nvSpPr>
        <p:spPr>
          <a:xfrm>
            <a:off x="3155919" y="3381376"/>
            <a:ext cx="4572000" cy="18288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a:spLocks noGrp="1"/>
          </p:cNvSpPr>
          <p:nvPr>
            <p:ph type="pic" idx="7"/>
          </p:nvPr>
        </p:nvSpPr>
        <p:spPr>
          <a:xfrm>
            <a:off x="3155919" y="5438776"/>
            <a:ext cx="4572000" cy="6858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22"/>
          <p:cNvSpPr/>
          <p:nvPr/>
        </p:nvSpPr>
        <p:spPr>
          <a:xfrm>
            <a:off x="134027" y="608415"/>
            <a:ext cx="2913297" cy="230832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7200" b="0" cap="none">
                <a:solidFill>
                  <a:srgbClr val="FF0000"/>
                </a:solidFill>
                <a:latin typeface="Calibri"/>
                <a:ea typeface="Calibri"/>
                <a:cs typeface="Calibri"/>
                <a:sym typeface="Calibri"/>
              </a:rPr>
              <a:t>Picture</a:t>
            </a:r>
            <a:endParaRPr sz="7200" b="0" cap="none">
              <a:solidFill>
                <a:srgbClr val="FF0000"/>
              </a:solidFill>
              <a:latin typeface="Calibri"/>
              <a:ea typeface="Calibri"/>
              <a:cs typeface="Calibri"/>
              <a:sym typeface="Calibri"/>
            </a:endParaRPr>
          </a:p>
          <a:p>
            <a:pPr marL="0" marR="0" lvl="0" indent="0" algn="ctr" rtl="0">
              <a:spcBef>
                <a:spcPts val="0"/>
              </a:spcBef>
              <a:spcAft>
                <a:spcPts val="0"/>
              </a:spcAft>
              <a:buNone/>
            </a:pPr>
            <a:r>
              <a:rPr lang="en-US" sz="7200" b="0" cap="none">
                <a:solidFill>
                  <a:srgbClr val="FF0000"/>
                </a:solidFill>
                <a:latin typeface="Calibri"/>
                <a:ea typeface="Calibri"/>
                <a:cs typeface="Calibri"/>
                <a:sym typeface="Calibri"/>
              </a:rPr>
              <a:t>Frames</a:t>
            </a:r>
            <a:endParaRPr sz="7200" b="0" cap="none">
              <a:solidFill>
                <a:srgbClr val="FF0000"/>
              </a:solidFill>
              <a:latin typeface="Calibri"/>
              <a:ea typeface="Calibri"/>
              <a:cs typeface="Calibri"/>
              <a:sym typeface="Calibri"/>
            </a:endParaRPr>
          </a:p>
        </p:txBody>
      </p:sp>
      <p:sp>
        <p:nvSpPr>
          <p:cNvPr id="131" name="Google Shape;131;p22"/>
          <p:cNvSpPr txBox="1">
            <a:spLocks noGrp="1"/>
          </p:cNvSpPr>
          <p:nvPr>
            <p:ph type="body" idx="1"/>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22"/>
          <p:cNvSpPr>
            <a:spLocks noGrp="1"/>
          </p:cNvSpPr>
          <p:nvPr>
            <p:ph type="pic" idx="8"/>
          </p:nvPr>
        </p:nvSpPr>
        <p:spPr>
          <a:xfrm>
            <a:off x="265081" y="2916739"/>
            <a:ext cx="2743200" cy="2379685"/>
          </a:xfrm>
          <a:prstGeom prst="rect">
            <a:avLst/>
          </a:prstGeom>
          <a:noFill/>
          <a:ln>
            <a:noFill/>
          </a:ln>
        </p:spPr>
        <p:txBody>
          <a:bodyPr spcFirstLastPara="1" wrap="square" lIns="91425" tIns="45700" rIns="91425" bIns="45700" anchor="t" anchorCtr="0"/>
          <a:lstStyle>
            <a:lvl1pPr marR="0" lvl="0" algn="l" rtl="0">
              <a:lnSpc>
                <a:spcPct val="100000"/>
              </a:lnSpc>
              <a:spcBef>
                <a:spcPts val="200"/>
              </a:spcBef>
              <a:spcAft>
                <a:spcPts val="0"/>
              </a:spcAft>
              <a:buClr>
                <a:schemeClr val="dk1"/>
              </a:buClr>
              <a:buSzPts val="2800"/>
              <a:buFont typeface="Arial"/>
              <a:buNone/>
              <a:defRPr sz="2800" b="0" i="0" u="none" strike="noStrike" cap="none">
                <a:solidFill>
                  <a:schemeClr val="dk1"/>
                </a:solidFill>
                <a:latin typeface="Source Sans Pro"/>
                <a:ea typeface="Source Sans Pro"/>
                <a:cs typeface="Source Sans Pro"/>
                <a:sym typeface="Source Sans Pro"/>
              </a:defRPr>
            </a:lvl1pPr>
            <a:lvl2pPr marR="0" lvl="1"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End Slide">
  <p:cSld name="End Slide">
    <p:bg>
      <p:bgPr>
        <a:gradFill>
          <a:gsLst>
            <a:gs pos="0">
              <a:srgbClr val="4E535C"/>
            </a:gs>
            <a:gs pos="50000">
              <a:srgbClr val="303742"/>
            </a:gs>
            <a:gs pos="100000">
              <a:srgbClr val="19212D"/>
            </a:gs>
          </a:gsLst>
          <a:lin ang="5400000" scaled="0"/>
        </a:gradFill>
        <a:effectLst/>
      </p:bgPr>
    </p:bg>
    <p:spTree>
      <p:nvGrpSpPr>
        <p:cNvPr id="1" name="Shape 133"/>
        <p:cNvGrpSpPr/>
        <p:nvPr/>
      </p:nvGrpSpPr>
      <p:grpSpPr>
        <a:xfrm>
          <a:off x="0" y="0"/>
          <a:ext cx="0" cy="0"/>
          <a:chOff x="0" y="0"/>
          <a:chExt cx="0" cy="0"/>
        </a:xfrm>
      </p:grpSpPr>
      <p:pic>
        <p:nvPicPr>
          <p:cNvPr id="134" name="Google Shape;134;p23"/>
          <p:cNvPicPr preferRelativeResize="0"/>
          <p:nvPr/>
        </p:nvPicPr>
        <p:blipFill rotWithShape="1">
          <a:blip r:embed="rId2">
            <a:alphaModFix/>
          </a:blip>
          <a:srcRect/>
          <a:stretch/>
        </p:blipFill>
        <p:spPr>
          <a:xfrm>
            <a:off x="-1617" y="0"/>
            <a:ext cx="12192000" cy="6858000"/>
          </a:xfrm>
          <a:prstGeom prst="rect">
            <a:avLst/>
          </a:prstGeom>
          <a:noFill/>
          <a:ln>
            <a:noFill/>
          </a:ln>
        </p:spPr>
      </p:pic>
      <p:pic>
        <p:nvPicPr>
          <p:cNvPr id="135" name="Google Shape;135;p23"/>
          <p:cNvPicPr preferRelativeResize="0"/>
          <p:nvPr/>
        </p:nvPicPr>
        <p:blipFill rotWithShape="1">
          <a:blip r:embed="rId3">
            <a:alphaModFix/>
          </a:blip>
          <a:srcRect/>
          <a:stretch/>
        </p:blipFill>
        <p:spPr>
          <a:xfrm>
            <a:off x="3426420" y="2300314"/>
            <a:ext cx="5335925" cy="849995"/>
          </a:xfrm>
          <a:prstGeom prst="rect">
            <a:avLst/>
          </a:prstGeom>
          <a:noFill/>
          <a:ln>
            <a:noFill/>
          </a:ln>
        </p:spPr>
      </p:pic>
      <p:sp>
        <p:nvSpPr>
          <p:cNvPr id="136" name="Google Shape;136;p23"/>
          <p:cNvSpPr txBox="1"/>
          <p:nvPr/>
        </p:nvSpPr>
        <p:spPr>
          <a:xfrm>
            <a:off x="3616556" y="3320463"/>
            <a:ext cx="4955652"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Source Sans Pro"/>
              <a:buNone/>
            </a:pPr>
            <a:r>
              <a:rPr lang="en-US" sz="1800">
                <a:solidFill>
                  <a:schemeClr val="dk1"/>
                </a:solidFill>
                <a:latin typeface="Source Sans Pro"/>
                <a:ea typeface="Source Sans Pro"/>
                <a:cs typeface="Source Sans Pro"/>
                <a:sym typeface="Source Sans Pro"/>
              </a:rPr>
              <a:t>Research for the Arctic Operator…</a:t>
            </a:r>
            <a:endParaRPr/>
          </a:p>
          <a:p>
            <a:pPr marL="0" marR="0" lvl="0" indent="0" algn="r" rtl="0">
              <a:lnSpc>
                <a:spcPct val="100000"/>
              </a:lnSpc>
              <a:spcBef>
                <a:spcPts val="0"/>
              </a:spcBef>
              <a:spcAft>
                <a:spcPts val="0"/>
              </a:spcAft>
              <a:buClr>
                <a:schemeClr val="dk1"/>
              </a:buClr>
              <a:buSzPts val="1800"/>
              <a:buFont typeface="Source Sans Pro"/>
              <a:buNone/>
            </a:pPr>
            <a:r>
              <a:rPr lang="en-US" sz="1800">
                <a:solidFill>
                  <a:schemeClr val="dk1"/>
                </a:solidFill>
                <a:latin typeface="Source Sans Pro"/>
                <a:ea typeface="Source Sans Pro"/>
                <a:cs typeface="Source Sans Pro"/>
                <a:sym typeface="Source Sans Pro"/>
              </a:rPr>
              <a:t>For Today and For the Future</a:t>
            </a:r>
            <a:endParaRPr/>
          </a:p>
        </p:txBody>
      </p:sp>
      <p:sp>
        <p:nvSpPr>
          <p:cNvPr id="137" name="Google Shape;137;p23"/>
          <p:cNvSpPr txBox="1"/>
          <p:nvPr/>
        </p:nvSpPr>
        <p:spPr>
          <a:xfrm>
            <a:off x="3616556" y="4136948"/>
            <a:ext cx="4955652"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Source Sans Pro"/>
              <a:buNone/>
            </a:pPr>
            <a:r>
              <a:rPr lang="en-US" sz="1400" u="sng">
                <a:solidFill>
                  <a:schemeClr val="hlink"/>
                </a:solidFill>
                <a:latin typeface="Source Sans Pro"/>
                <a:ea typeface="Source Sans Pro"/>
                <a:cs typeface="Source Sans Pro"/>
                <a:sym typeface="Source Sans Pro"/>
                <a:hlinkClick r:id="rId4"/>
              </a:rPr>
              <a:t>http://adac.uaa.alaska.edu/</a:t>
            </a:r>
            <a:endParaRPr sz="1400">
              <a:solidFill>
                <a:schemeClr val="dk1"/>
              </a:solidFill>
              <a:latin typeface="Source Sans Pro"/>
              <a:ea typeface="Source Sans Pro"/>
              <a:cs typeface="Source Sans Pro"/>
              <a:sym typeface="Source Sans Pro"/>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62150680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56073561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917989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802560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7446131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423606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24033171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5240980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08610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3392505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28369755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092578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8733340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15366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6386594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223104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0493144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3754219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745500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1968338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48832933"/>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3658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4E64A5-6329-0D4C-B500-F3DB5BBA7820}"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26379208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E64A5-6329-0D4C-B500-F3DB5BBA7820}"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27508163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4E64A5-6329-0D4C-B500-F3DB5BBA7820}"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22454599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4E64A5-6329-0D4C-B500-F3DB5BBA7820}" type="datetimeFigureOut">
              <a:rPr lang="en-US" smtClean="0"/>
              <a:t>4/6/2019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36320274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4E64A5-6329-0D4C-B500-F3DB5BBA7820}" type="datetimeFigureOut">
              <a:rPr lang="en-US" smtClean="0"/>
              <a:t>4/6/2019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39448594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4E64A5-6329-0D4C-B500-F3DB5BBA7820}" type="datetimeFigureOut">
              <a:rPr lang="en-US" smtClean="0"/>
              <a:t>4/6/2019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7911380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4E64A5-6329-0D4C-B500-F3DB5BBA7820}" type="datetimeFigureOut">
              <a:rPr lang="en-US" smtClean="0"/>
              <a:t>4/6/2019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30604349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4E64A5-6329-0D4C-B500-F3DB5BBA7820}" type="datetimeFigureOut">
              <a:rPr lang="en-US" smtClean="0"/>
              <a:t>4/6/2019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19418052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4E64A5-6329-0D4C-B500-F3DB5BBA7820}" type="datetimeFigureOut">
              <a:rPr lang="en-US" smtClean="0"/>
              <a:t>4/6/2019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28355212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E64A5-6329-0D4C-B500-F3DB5BBA7820}"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26074196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4E64A5-6329-0D4C-B500-F3DB5BBA7820}"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D22E8B-1D51-CE43-A4DB-251561F4585A}" type="slidenum">
              <a:rPr lang="en-US" smtClean="0"/>
              <a:t>‹#›</a:t>
            </a:fld>
            <a:endParaRPr lang="en-US"/>
          </a:p>
        </p:txBody>
      </p:sp>
    </p:spTree>
    <p:extLst>
      <p:ext uri="{BB962C8B-B14F-4D97-AF65-F5344CB8AC3E}">
        <p14:creationId xmlns:p14="http://schemas.microsoft.com/office/powerpoint/2010/main" val="22028282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778438438"/>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solidFill>
                  <a:srgbClr val="E4E8EE"/>
                </a:solidFill>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a:defRPr/>
            </a:pPr>
            <a:r>
              <a:rPr lang="en-US" dirty="0">
                <a:solidFill>
                  <a:srgbClr val="E4E8EE"/>
                </a:solidFill>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3069101991"/>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solidFill>
                  <a:srgbClr val="E4E8EE"/>
                </a:solidFill>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a:defRPr/>
            </a:pPr>
            <a:r>
              <a:rPr lang="en-US" dirty="0">
                <a:solidFill>
                  <a:srgbClr val="E4E8EE"/>
                </a:solidFill>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2917216998"/>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297014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9568052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079507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7697442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28008503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25116374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1834103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6082547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20092252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765622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21958572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62161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9879447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3798671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9315885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2562544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2780981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dirty="0">
                <a:ln w="0"/>
                <a:solidFill>
                  <a:srgbClr val="FF0000"/>
                </a:solidFill>
                <a:effectLst>
                  <a:outerShdw blurRad="38100" dist="25400" dir="5400000" algn="ctr" rotWithShape="0">
                    <a:srgbClr val="6E747A">
                      <a:alpha val="43000"/>
                    </a:srgbClr>
                  </a:outerShdw>
                </a:effectLst>
              </a:rPr>
              <a:t>Picture</a:t>
            </a:r>
          </a:p>
          <a:p>
            <a:pPr algn="ctr"/>
            <a:r>
              <a:rPr lang="en-US" sz="7200" dirty="0">
                <a:ln w="0"/>
                <a:solidFill>
                  <a:srgbClr val="FF0000"/>
                </a:solidFill>
                <a:effectLst>
                  <a:outerShdw blurRad="38100" dist="25400" dir="5400000" algn="ctr" rotWithShape="0">
                    <a:srgbClr val="6E747A">
                      <a:alpha val="43000"/>
                    </a:srgbClr>
                  </a:outerShdw>
                </a:effectLst>
              </a:rPr>
              <a:t>Frames</a:t>
            </a: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1936834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a:defRPr/>
            </a:pPr>
            <a:r>
              <a:rPr lang="en-US" dirty="0">
                <a:solidFill>
                  <a:srgbClr val="E4E8EE"/>
                </a:solidFill>
                <a:latin typeface="Franklin Gothic Book" panose="020B0503020102020204" pitchFamily="34" charset="0"/>
              </a:rPr>
              <a:t>Research for the Arctic Operator…</a:t>
            </a:r>
          </a:p>
          <a:p>
            <a:pPr algn="r">
              <a:defRPr/>
            </a:pPr>
            <a:r>
              <a:rPr lang="en-US" dirty="0">
                <a:solidFill>
                  <a:srgbClr val="E4E8EE"/>
                </a:solidFill>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algn="ctr">
              <a:defRPr/>
            </a:pPr>
            <a:r>
              <a:rPr lang="en-US" sz="1400" dirty="0">
                <a:solidFill>
                  <a:srgbClr val="E4E8EE"/>
                </a:solidFill>
                <a:latin typeface="Franklin Gothic Book" panose="020B0503020102020204" pitchFamily="34" charset="0"/>
                <a:hlinkClick r:id="rId4"/>
              </a:rPr>
              <a:t>http://adac.uaa.alaska.edu/</a:t>
            </a:r>
            <a:endParaRPr lang="en-US" sz="1400" dirty="0">
              <a:solidFill>
                <a:srgbClr val="E4E8EE"/>
              </a:solidFill>
              <a:latin typeface="Franklin Gothic Book" panose="020B0503020102020204" pitchFamily="34" charset="0"/>
            </a:endParaRPr>
          </a:p>
        </p:txBody>
      </p:sp>
    </p:spTree>
    <p:extLst>
      <p:ext uri="{BB962C8B-B14F-4D97-AF65-F5344CB8AC3E}">
        <p14:creationId xmlns:p14="http://schemas.microsoft.com/office/powerpoint/2010/main" val="779518242"/>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349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4.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image" Target="../media/image9.png"/><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microsoft.com/office/2007/relationships/hdphoto" Target="../media/hdphoto1.wdp"/><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microsoft.com/office/2007/relationships/hdphoto" Target="../media/hdphoto2.wdp"/><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image" Target="../media/image1.png"/><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theme" Target="../theme/theme2.xml"/><Relationship Id="rId28" Type="http://schemas.openxmlformats.org/officeDocument/2006/relationships/image" Target="../media/image4.png"/><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image" Target="../media/image10.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3.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image" Target="../media/image10.png"/><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image" Target="../media/image9.png"/><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image" Target="../media/image1.png"/><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theme" Target="../theme/theme4.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1A6B6F"/>
            </a:gs>
            <a:gs pos="39000">
              <a:srgbClr val="203643"/>
            </a:gs>
            <a:gs pos="81000">
              <a:srgbClr val="222A37"/>
            </a:gs>
            <a:gs pos="100000">
              <a:srgbClr val="222A37"/>
            </a:gs>
          </a:gsLst>
          <a:path path="circle">
            <a:fillToRect l="50000" t="50000" r="50000" b="50000"/>
          </a:path>
          <a:tileRect/>
        </a:grad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rotWithShape="1">
          <a:blip r:embed="rId23">
            <a:alphaModFix/>
          </a:blip>
          <a:srcRect/>
          <a:stretch/>
        </p:blipFill>
        <p:spPr>
          <a:xfrm>
            <a:off x="0" y="5643578"/>
            <a:ext cx="3352799" cy="1127886"/>
          </a:xfrm>
          <a:prstGeom prst="rect">
            <a:avLst/>
          </a:prstGeom>
          <a:noFill/>
          <a:ln>
            <a:noFill/>
          </a:ln>
        </p:spPr>
      </p:pic>
      <p:sp>
        <p:nvSpPr>
          <p:cNvPr id="11" name="Google Shape;11;p1"/>
          <p:cNvSpPr txBox="1">
            <a:spLocks noGrp="1"/>
          </p:cNvSpPr>
          <p:nvPr>
            <p:ph type="title"/>
          </p:nvPr>
        </p:nvSpPr>
        <p:spPr>
          <a:xfrm>
            <a:off x="838200" y="457200"/>
            <a:ext cx="10515600" cy="593726"/>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Source Sans Pro"/>
              <a:buNone/>
              <a:defRPr sz="4400" b="0" i="0" u="none" strike="noStrike" cap="none">
                <a:solidFill>
                  <a:schemeClr val="dk1"/>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838200" y="1157271"/>
            <a:ext cx="10515600" cy="5019692"/>
          </a:xfrm>
          <a:prstGeom prst="rect">
            <a:avLst/>
          </a:prstGeom>
          <a:noFill/>
          <a:ln>
            <a:noFill/>
          </a:ln>
        </p:spPr>
        <p:txBody>
          <a:bodyPr spcFirstLastPara="1" wrap="square" lIns="91425" tIns="45700" rIns="91425" bIns="45700" anchor="t" anchorCtr="0"/>
          <a:lstStyle>
            <a:lvl1pPr marL="457200" marR="0" lvl="0" indent="-406400" algn="l" rtl="0">
              <a:lnSpc>
                <a:spcPct val="100000"/>
              </a:lnSpc>
              <a:spcBef>
                <a:spcPts val="200"/>
              </a:spcBef>
              <a:spcAft>
                <a:spcPts val="0"/>
              </a:spcAft>
              <a:buClr>
                <a:schemeClr val="dk1"/>
              </a:buClr>
              <a:buSzPts val="2800"/>
              <a:buFont typeface="Arial"/>
              <a:buChar char="•"/>
              <a:defRPr sz="2800" b="0" i="0" u="none" strike="noStrike" cap="none">
                <a:solidFill>
                  <a:schemeClr val="dk1"/>
                </a:solidFill>
                <a:latin typeface="Source Sans Pro"/>
                <a:ea typeface="Source Sans Pro"/>
                <a:cs typeface="Source Sans Pro"/>
                <a:sym typeface="Source Sans Pro"/>
              </a:defRPr>
            </a:lvl1pPr>
            <a:lvl2pPr marL="914400" marR="0" lvl="1" indent="-381000" algn="l" rtl="0">
              <a:lnSpc>
                <a:spcPct val="100000"/>
              </a:lnSpc>
              <a:spcBef>
                <a:spcPts val="2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L="1371600" marR="0" lvl="2" indent="-355600" algn="l" rtl="0">
              <a:lnSpc>
                <a:spcPct val="100000"/>
              </a:lnSpc>
              <a:spcBef>
                <a:spcPts val="2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L="1828800" marR="0" lvl="3" indent="-342900"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L="2286000" marR="0" lvl="4" indent="-342900" algn="l" rtl="0">
              <a:lnSpc>
                <a:spcPct val="100000"/>
              </a:lnSpc>
              <a:spcBef>
                <a:spcPts val="2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p:nvPr/>
        </p:nvSpPr>
        <p:spPr>
          <a:xfrm>
            <a:off x="0" y="5991859"/>
            <a:ext cx="7124699" cy="246221"/>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000"/>
              <a:buFont typeface="Source Sans Pro"/>
              <a:buNone/>
            </a:pPr>
            <a:r>
              <a:rPr lang="en-US" sz="1000" b="0" i="0" u="none" strike="noStrike" cap="none">
                <a:solidFill>
                  <a:schemeClr val="dk1"/>
                </a:solidFill>
                <a:latin typeface="Source Sans Pro"/>
                <a:ea typeface="Source Sans Pro"/>
                <a:cs typeface="Source Sans Pro"/>
                <a:sym typeface="Source Sans Pro"/>
              </a:rPr>
              <a:t>ADAC: Research for the Arctic Operator… For Today and For the Future</a:t>
            </a:r>
            <a:endParaRPr/>
          </a:p>
        </p:txBody>
      </p:sp>
      <p:pic>
        <p:nvPicPr>
          <p:cNvPr id="14" name="Google Shape;14;p1"/>
          <p:cNvPicPr preferRelativeResize="0"/>
          <p:nvPr/>
        </p:nvPicPr>
        <p:blipFill rotWithShape="1">
          <a:blip r:embed="rId24">
            <a:alphaModFix/>
          </a:blip>
          <a:srcRect/>
          <a:stretch/>
        </p:blipFill>
        <p:spPr>
          <a:xfrm>
            <a:off x="846575" y="6343650"/>
            <a:ext cx="2685651" cy="427815"/>
          </a:xfrm>
          <a:prstGeom prst="rect">
            <a:avLst/>
          </a:prstGeom>
          <a:noFill/>
          <a:ln>
            <a:noFill/>
          </a:ln>
        </p:spPr>
      </p:pic>
      <p:pic>
        <p:nvPicPr>
          <p:cNvPr id="15" name="Google Shape;15;p1"/>
          <p:cNvPicPr preferRelativeResize="0"/>
          <p:nvPr/>
        </p:nvPicPr>
        <p:blipFill rotWithShape="1">
          <a:blip r:embed="rId25">
            <a:alphaModFix/>
          </a:blip>
          <a:srcRect/>
          <a:stretch/>
        </p:blipFill>
        <p:spPr>
          <a:xfrm>
            <a:off x="150107" y="6343649"/>
            <a:ext cx="576620" cy="427815"/>
          </a:xfrm>
          <a:prstGeom prst="rect">
            <a:avLst/>
          </a:prstGeom>
          <a:noFill/>
          <a:ln>
            <a:noFill/>
          </a:ln>
        </p:spPr>
      </p:pic>
      <p:cxnSp>
        <p:nvCxnSpPr>
          <p:cNvPr id="16" name="Google Shape;16;p1"/>
          <p:cNvCxnSpPr/>
          <p:nvPr/>
        </p:nvCxnSpPr>
        <p:spPr>
          <a:xfrm>
            <a:off x="0" y="350838"/>
            <a:ext cx="12192000" cy="0"/>
          </a:xfrm>
          <a:prstGeom prst="straightConnector1">
            <a:avLst/>
          </a:prstGeom>
          <a:noFill/>
          <a:ln w="9525" cap="flat" cmpd="sng">
            <a:solidFill>
              <a:schemeClr val="dk1"/>
            </a:solidFill>
            <a:prstDash val="solid"/>
            <a:miter lim="800000"/>
            <a:headEnd type="none" w="sm" len="sm"/>
            <a:tailEnd type="none" w="sm" len="sm"/>
          </a:ln>
        </p:spPr>
      </p:cxnSp>
      <p:pic>
        <p:nvPicPr>
          <p:cNvPr id="17" name="Google Shape;17;p1"/>
          <p:cNvPicPr preferRelativeResize="0"/>
          <p:nvPr/>
        </p:nvPicPr>
        <p:blipFill rotWithShape="1">
          <a:blip r:embed="rId26">
            <a:alphaModFix/>
          </a:blip>
          <a:srcRect/>
          <a:stretch/>
        </p:blipFill>
        <p:spPr>
          <a:xfrm>
            <a:off x="8732512" y="-230479"/>
            <a:ext cx="3459487" cy="79553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26406549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E64A5-6329-0D4C-B500-F3DB5BBA7820}" type="datetimeFigureOut">
              <a:rPr lang="en-US" smtClean="0"/>
              <a:t>4/6/2019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D22E8B-1D51-CE43-A4DB-251561F4585A}" type="slidenum">
              <a:rPr lang="en-US" smtClean="0"/>
              <a:t>‹#›</a:t>
            </a:fld>
            <a:endParaRPr lang="en-US"/>
          </a:p>
        </p:txBody>
      </p:sp>
    </p:spTree>
    <p:extLst>
      <p:ext uri="{BB962C8B-B14F-4D97-AF65-F5344CB8AC3E}">
        <p14:creationId xmlns:p14="http://schemas.microsoft.com/office/powerpoint/2010/main" val="153629214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a:defRPr/>
            </a:pPr>
            <a:r>
              <a:rPr lang="en-US" sz="1000" dirty="0">
                <a:solidFill>
                  <a:srgbClr val="E4E8EE"/>
                </a:solidFill>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222013203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14.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5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32.pn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4"/>
          <p:cNvSpPr txBox="1">
            <a:spLocks noGrp="1"/>
          </p:cNvSpPr>
          <p:nvPr>
            <p:ph type="ctrTitle"/>
          </p:nvPr>
        </p:nvSpPr>
        <p:spPr>
          <a:xfrm>
            <a:off x="1614329" y="2312522"/>
            <a:ext cx="7154713" cy="106154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3240"/>
              <a:buFont typeface="Source Sans Pro"/>
              <a:buNone/>
            </a:pPr>
            <a:r>
              <a:rPr lang="en-US" sz="3240" dirty="0">
                <a:latin typeface="Franklin Gothic Book" panose="020B0503020102020204" pitchFamily="34" charset="0"/>
              </a:rPr>
              <a:t/>
            </a:r>
            <a:br>
              <a:rPr lang="en-US" sz="3240" dirty="0">
                <a:latin typeface="Franklin Gothic Book" panose="020B0503020102020204" pitchFamily="34" charset="0"/>
              </a:rPr>
            </a:br>
            <a:r>
              <a:rPr lang="en-US" sz="3240" dirty="0">
                <a:latin typeface="Franklin Gothic Book" panose="020B0503020102020204" pitchFamily="34" charset="0"/>
              </a:rPr>
              <a:t>ADAC Year 5 Annual Meeting</a:t>
            </a:r>
            <a:br>
              <a:rPr lang="en-US" sz="3240" dirty="0">
                <a:latin typeface="Franklin Gothic Book" panose="020B0503020102020204" pitchFamily="34" charset="0"/>
              </a:rPr>
            </a:br>
            <a:r>
              <a:rPr lang="en-US" sz="3240" dirty="0">
                <a:latin typeface="Franklin Gothic Book" panose="020B0503020102020204" pitchFamily="34" charset="0"/>
              </a:rPr>
              <a:t>ADAC Project Briefing</a:t>
            </a:r>
            <a:br>
              <a:rPr lang="en-US" sz="3240" dirty="0">
                <a:latin typeface="Franklin Gothic Book" panose="020B0503020102020204" pitchFamily="34" charset="0"/>
              </a:rPr>
            </a:br>
            <a:r>
              <a:rPr lang="en-US" sz="2790" b="1" dirty="0">
                <a:solidFill>
                  <a:srgbClr val="42A4AE"/>
                </a:solidFill>
                <a:latin typeface="Franklin Gothic Book" panose="020B0503020102020204" pitchFamily="34" charset="0"/>
              </a:rPr>
              <a:t>ADAC’s Integrated Education Programs</a:t>
            </a:r>
            <a:endParaRPr sz="2700" b="1" i="1" dirty="0">
              <a:solidFill>
                <a:srgbClr val="42A4AE"/>
              </a:solidFill>
              <a:latin typeface="Franklin Gothic Book" panose="020B0503020102020204" pitchFamily="34" charset="0"/>
            </a:endParaRPr>
          </a:p>
        </p:txBody>
      </p:sp>
      <p:sp>
        <p:nvSpPr>
          <p:cNvPr id="143" name="Google Shape;143;p24"/>
          <p:cNvSpPr txBox="1">
            <a:spLocks noGrp="1"/>
          </p:cNvSpPr>
          <p:nvPr>
            <p:ph type="body" idx="1"/>
          </p:nvPr>
        </p:nvSpPr>
        <p:spPr>
          <a:xfrm>
            <a:off x="1495300" y="3994863"/>
            <a:ext cx="7112672" cy="74530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2"/>
              </a:buClr>
              <a:buSzPts val="1900"/>
              <a:buNone/>
            </a:pPr>
            <a:r>
              <a:rPr lang="en-US" sz="1900" i="1" dirty="0" err="1">
                <a:solidFill>
                  <a:schemeClr val="dk2"/>
                </a:solidFill>
                <a:latin typeface="Franklin Gothic Book" panose="020B0503020102020204" pitchFamily="34" charset="0"/>
              </a:rPr>
              <a:t>Ellee</a:t>
            </a:r>
            <a:r>
              <a:rPr lang="en-US" sz="1900" i="1" dirty="0">
                <a:solidFill>
                  <a:schemeClr val="dk2"/>
                </a:solidFill>
                <a:latin typeface="Franklin Gothic Book" panose="020B0503020102020204" pitchFamily="34" charset="0"/>
              </a:rPr>
              <a:t> Matthews, ADAC Education &amp; Administrative Manager</a:t>
            </a:r>
            <a:endParaRPr sz="1900" i="1" dirty="0">
              <a:solidFill>
                <a:schemeClr val="dk2"/>
              </a:solidFill>
              <a:latin typeface="Franklin Gothic Book" panose="020B0503020102020204" pitchFamily="34" charset="0"/>
            </a:endParaRPr>
          </a:p>
        </p:txBody>
      </p:sp>
      <p:pic>
        <p:nvPicPr>
          <p:cNvPr id="144" name="Google Shape;144;p24"/>
          <p:cNvPicPr preferRelativeResize="0"/>
          <p:nvPr/>
        </p:nvPicPr>
        <p:blipFill rotWithShape="1">
          <a:blip r:embed="rId3">
            <a:alphaModFix/>
          </a:blip>
          <a:srcRect t="16878" r="13269" b="12041"/>
          <a:stretch/>
        </p:blipFill>
        <p:spPr>
          <a:xfrm>
            <a:off x="8930112" y="2522975"/>
            <a:ext cx="2808782" cy="1702184"/>
          </a:xfrm>
          <a:prstGeom prst="rect">
            <a:avLst/>
          </a:prstGeom>
          <a:noFill/>
          <a:ln w="9525" cap="flat" cmpd="sng">
            <a:solidFill>
              <a:schemeClr val="accent5"/>
            </a:solidFill>
            <a:prstDash val="solid"/>
            <a:round/>
            <a:headEnd type="none" w="sm" len="sm"/>
            <a:tailEnd type="none" w="sm" len="sm"/>
          </a:ln>
        </p:spPr>
      </p:pic>
      <p:pic>
        <p:nvPicPr>
          <p:cNvPr id="145" name="Google Shape;145;p24"/>
          <p:cNvPicPr preferRelativeResize="0"/>
          <p:nvPr/>
        </p:nvPicPr>
        <p:blipFill rotWithShape="1">
          <a:blip r:embed="rId4">
            <a:alphaModFix/>
          </a:blip>
          <a:srcRect r="21293"/>
          <a:stretch/>
        </p:blipFill>
        <p:spPr>
          <a:xfrm>
            <a:off x="8930112" y="401721"/>
            <a:ext cx="2808782" cy="2007395"/>
          </a:xfrm>
          <a:prstGeom prst="rect">
            <a:avLst/>
          </a:prstGeom>
          <a:noFill/>
          <a:ln w="9525" cap="flat" cmpd="sng">
            <a:solidFill>
              <a:schemeClr val="accent5"/>
            </a:solidFill>
            <a:prstDash val="solid"/>
            <a:round/>
            <a:headEnd type="none" w="sm" len="sm"/>
            <a:tailEnd type="none" w="sm" len="sm"/>
          </a:ln>
        </p:spPr>
      </p:pic>
      <p:pic>
        <p:nvPicPr>
          <p:cNvPr id="146" name="Google Shape;146;p24"/>
          <p:cNvPicPr preferRelativeResize="0"/>
          <p:nvPr/>
        </p:nvPicPr>
        <p:blipFill rotWithShape="1">
          <a:blip r:embed="rId5">
            <a:alphaModFix/>
          </a:blip>
          <a:srcRect t="8228"/>
          <a:stretch/>
        </p:blipFill>
        <p:spPr>
          <a:xfrm>
            <a:off x="8930112" y="4367514"/>
            <a:ext cx="2802760" cy="1929115"/>
          </a:xfrm>
          <a:prstGeom prst="rect">
            <a:avLst/>
          </a:prstGeom>
          <a:noFill/>
          <a:ln w="9525" cap="flat" cmpd="sng">
            <a:solidFill>
              <a:schemeClr val="accent5"/>
            </a:solidFill>
            <a:prstDash val="solid"/>
            <a:round/>
            <a:headEnd type="none" w="sm" len="sm"/>
            <a:tailEnd type="none" w="sm" len="sm"/>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5"/>
          <p:cNvSpPr txBox="1">
            <a:spLocks noGrp="1"/>
          </p:cNvSpPr>
          <p:nvPr>
            <p:ph type="title"/>
          </p:nvPr>
        </p:nvSpPr>
        <p:spPr>
          <a:xfrm>
            <a:off x="838200" y="457199"/>
            <a:ext cx="10515600" cy="593726"/>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200"/>
              <a:buFont typeface="Source Sans Pro"/>
              <a:buNone/>
            </a:pPr>
            <a:r>
              <a:rPr lang="en-US" sz="3200" dirty="0">
                <a:latin typeface="Franklin Gothic Book" panose="020B0503020102020204" pitchFamily="34" charset="0"/>
              </a:rPr>
              <a:t>Integrated Education Overview </a:t>
            </a:r>
            <a:endParaRPr sz="3200" dirty="0">
              <a:latin typeface="Franklin Gothic Book" panose="020B0503020102020204" pitchFamily="34" charset="0"/>
            </a:endParaRPr>
          </a:p>
        </p:txBody>
      </p:sp>
      <p:sp>
        <p:nvSpPr>
          <p:cNvPr id="152" name="Google Shape;152;p25"/>
          <p:cNvSpPr txBox="1">
            <a:spLocks noGrp="1"/>
          </p:cNvSpPr>
          <p:nvPr>
            <p:ph type="body" idx="1"/>
          </p:nvPr>
        </p:nvSpPr>
        <p:spPr>
          <a:xfrm>
            <a:off x="838201" y="1157288"/>
            <a:ext cx="10515600" cy="3647625"/>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Clr>
                <a:schemeClr val="dk1"/>
              </a:buClr>
              <a:buSzPts val="2000"/>
              <a:buNone/>
            </a:pPr>
            <a:r>
              <a:rPr lang="en-US" sz="2000" dirty="0">
                <a:latin typeface="Franklin Gothic Book" panose="020B0503020102020204" pitchFamily="34" charset="0"/>
              </a:rPr>
              <a:t>Education outreach and workforce development is a core mission for ADAC. The intent of ADAC’s education program is to contribute to the next generation of Science, Technology, Engineering, and Mathematics (STEM) professionals for the Homeland Security Enterprise (HSE). ADAC’s geographic focus on the Arctic is unique in the DHS S&amp;T OUP portfolio. The Arctic focused research led by ADAC offers ADAC fellows a variety of unique research and development opportunities to engage with research aimed specifically to respond to the challenges faced by the USCG and other DHS maritime missions operating in the High North. </a:t>
            </a:r>
            <a:endParaRPr dirty="0">
              <a:latin typeface="Franklin Gothic Book" panose="020B0503020102020204" pitchFamily="34" charset="0"/>
            </a:endParaRPr>
          </a:p>
        </p:txBody>
      </p:sp>
      <p:sp>
        <p:nvSpPr>
          <p:cNvPr id="4"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6"/>
          <p:cNvSpPr txBox="1">
            <a:spLocks noGrp="1"/>
          </p:cNvSpPr>
          <p:nvPr>
            <p:ph type="title" idx="4294967295"/>
          </p:nvPr>
        </p:nvSpPr>
        <p:spPr>
          <a:xfrm>
            <a:off x="346509" y="441859"/>
            <a:ext cx="10385659" cy="51546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40"/>
              <a:buFont typeface="Source Sans Pro"/>
              <a:buNone/>
            </a:pPr>
            <a:r>
              <a:rPr lang="en-US" sz="3240" dirty="0">
                <a:latin typeface="Franklin Gothic Book" panose="020B0503020102020204" pitchFamily="34" charset="0"/>
              </a:rPr>
              <a:t>ADAC Fellows Program: </a:t>
            </a:r>
            <a:r>
              <a:rPr lang="en-US" sz="3240" i="1" dirty="0">
                <a:latin typeface="Franklin Gothic Book" panose="020B0503020102020204" pitchFamily="34" charset="0"/>
              </a:rPr>
              <a:t>Eligibility, Commitment, &amp; Support</a:t>
            </a:r>
            <a:endParaRPr sz="3240" i="1" dirty="0">
              <a:latin typeface="Franklin Gothic Book" panose="020B0503020102020204" pitchFamily="34" charset="0"/>
            </a:endParaRPr>
          </a:p>
        </p:txBody>
      </p:sp>
      <p:sp>
        <p:nvSpPr>
          <p:cNvPr id="158" name="Google Shape;158;p26"/>
          <p:cNvSpPr txBox="1">
            <a:spLocks noGrp="1"/>
          </p:cNvSpPr>
          <p:nvPr>
            <p:ph type="body" idx="4294967295"/>
          </p:nvPr>
        </p:nvSpPr>
        <p:spPr>
          <a:xfrm>
            <a:off x="262760" y="1027631"/>
            <a:ext cx="11435254" cy="31354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6FBBD8"/>
              </a:buClr>
              <a:buSzPts val="1600"/>
              <a:buNone/>
            </a:pPr>
            <a:r>
              <a:rPr lang="en-US" sz="1600" dirty="0">
                <a:solidFill>
                  <a:srgbClr val="6FBBD8"/>
                </a:solidFill>
                <a:latin typeface="Franklin Gothic Book" panose="020B0503020102020204" pitchFamily="34" charset="0"/>
              </a:rPr>
              <a:t>A</a:t>
            </a:r>
            <a:r>
              <a:rPr lang="en-US" sz="1600" b="1" dirty="0">
                <a:solidFill>
                  <a:srgbClr val="6FBBD8"/>
                </a:solidFill>
                <a:latin typeface="Franklin Gothic Book" panose="020B0503020102020204" pitchFamily="34" charset="0"/>
              </a:rPr>
              <a:t>DAC Fellows program is open to undergraduate, graduate and advanced graduate students. The following apply to all fellows</a:t>
            </a:r>
            <a:r>
              <a:rPr lang="en-US" sz="1700" b="1" dirty="0">
                <a:solidFill>
                  <a:srgbClr val="6FBBD8"/>
                </a:solidFill>
                <a:latin typeface="Franklin Gothic Book" panose="020B0503020102020204" pitchFamily="34" charset="0"/>
              </a:rPr>
              <a:t>:</a:t>
            </a:r>
            <a:endParaRPr dirty="0">
              <a:latin typeface="Franklin Gothic Book" panose="020B0503020102020204" pitchFamily="34" charset="0"/>
            </a:endParaRPr>
          </a:p>
          <a:p>
            <a:pPr marL="0" lvl="0" indent="0" algn="l" rtl="0">
              <a:lnSpc>
                <a:spcPct val="100000"/>
              </a:lnSpc>
              <a:spcBef>
                <a:spcPts val="200"/>
              </a:spcBef>
              <a:spcAft>
                <a:spcPts val="0"/>
              </a:spcAft>
              <a:buClr>
                <a:schemeClr val="dk1"/>
              </a:buClr>
              <a:buSzPts val="1700"/>
              <a:buNone/>
            </a:pPr>
            <a:endParaRPr sz="1700" dirty="0"/>
          </a:p>
        </p:txBody>
      </p:sp>
      <p:sp>
        <p:nvSpPr>
          <p:cNvPr id="159" name="Google Shape;159;p26"/>
          <p:cNvSpPr txBox="1"/>
          <p:nvPr/>
        </p:nvSpPr>
        <p:spPr>
          <a:xfrm>
            <a:off x="262760" y="1500172"/>
            <a:ext cx="3292076" cy="4091331"/>
          </a:xfrm>
          <a:prstGeom prst="rect">
            <a:avLst/>
          </a:prstGeom>
          <a:solidFill>
            <a:schemeClr val="lt1"/>
          </a:solidFill>
          <a:ln w="38100" cap="flat" cmpd="sng">
            <a:solidFill>
              <a:srgbClr val="34507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1" u="sng" strike="noStrike" cap="none" dirty="0">
                <a:solidFill>
                  <a:schemeClr val="dk1"/>
                </a:solidFill>
                <a:latin typeface="Franklin Gothic Book" panose="020B0503020102020204" pitchFamily="34" charset="0"/>
                <a:ea typeface="Source Sans Pro"/>
                <a:cs typeface="Source Sans Pro"/>
                <a:sym typeface="Source Sans Pro"/>
              </a:rPr>
              <a:t>Eligibility requirements:</a:t>
            </a:r>
            <a:endParaRPr sz="2400" b="0" i="1" u="none" strike="noStrike" cap="none" dirty="0">
              <a:solidFill>
                <a:schemeClr val="dk1"/>
              </a:solidFill>
              <a:latin typeface="Franklin Gothic Book" panose="020B0503020102020204" pitchFamily="34" charset="0"/>
              <a:ea typeface="Source Sans Pro"/>
              <a:cs typeface="Source Sans Pro"/>
              <a:sym typeface="Source Sans Pro"/>
            </a:endParaRPr>
          </a:p>
          <a:p>
            <a:pPr marL="0" marR="0" lvl="0" indent="0" algn="l" rtl="0">
              <a:lnSpc>
                <a:spcPct val="100000"/>
              </a:lnSpc>
              <a:spcBef>
                <a:spcPts val="200"/>
              </a:spcBef>
              <a:spcAft>
                <a:spcPts val="0"/>
              </a:spcAft>
              <a:buClr>
                <a:srgbClr val="42A4AE"/>
              </a:buClr>
              <a:buSzPts val="2400"/>
              <a:buFont typeface="Arial"/>
              <a:buNone/>
            </a:pPr>
            <a:r>
              <a:rPr lang="en-US" sz="2400" b="0" i="1" u="none" strike="noStrike" cap="none" dirty="0">
                <a:solidFill>
                  <a:srgbClr val="42A4AE"/>
                </a:solidFill>
                <a:latin typeface="Source Sans Pro"/>
                <a:ea typeface="Source Sans Pro"/>
                <a:cs typeface="Source Sans Pro"/>
                <a:sym typeface="Source Sans Pro"/>
              </a:rPr>
              <a:t>◦</a:t>
            </a:r>
            <a:r>
              <a:rPr lang="en-US" sz="2400" b="0" i="1" u="none" strike="noStrike" cap="none" dirty="0">
                <a:solidFill>
                  <a:schemeClr val="dk1"/>
                </a:solidFill>
                <a:latin typeface="Source Sans Pro"/>
                <a:ea typeface="Source Sans Pro"/>
                <a:cs typeface="Source Sans Pro"/>
                <a:sym typeface="Source Sans Pro"/>
              </a:rPr>
              <a:t> </a:t>
            </a: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U.S. citizenship</a:t>
            </a:r>
            <a:endParaRPr dirty="0">
              <a:latin typeface="Franklin Gothic Book" panose="020B0503020102020204" pitchFamily="34" charset="0"/>
            </a:endParaRPr>
          </a:p>
          <a:p>
            <a:pPr marL="0" marR="0" lvl="0" indent="0" algn="l" rtl="0">
              <a:lnSpc>
                <a:spcPct val="100000"/>
              </a:lnSpc>
              <a:spcBef>
                <a:spcPts val="200"/>
              </a:spcBef>
              <a:spcAft>
                <a:spcPts val="0"/>
              </a:spcAft>
              <a:buClr>
                <a:srgbClr val="42A4AE"/>
              </a:buClr>
              <a:buSzPts val="2000"/>
              <a:buFont typeface="Arial"/>
              <a:buNone/>
            </a:pPr>
            <a:r>
              <a:rPr lang="en-US" sz="2000" b="0" i="1" u="none" strike="noStrike" cap="none" dirty="0">
                <a:solidFill>
                  <a:srgbClr val="42A4AE"/>
                </a:solidFill>
                <a:latin typeface="Franklin Gothic Book" panose="020B0503020102020204" pitchFamily="34" charset="0"/>
                <a:ea typeface="Source Sans Pro"/>
                <a:cs typeface="Source Sans Pro"/>
                <a:sym typeface="Source Sans Pro"/>
              </a:rPr>
              <a:t>◦</a:t>
            </a:r>
            <a:r>
              <a:rPr lang="en-US" sz="2000" b="0" i="1" u="none" strike="noStrike" cap="none" dirty="0">
                <a:solidFill>
                  <a:schemeClr val="dk1"/>
                </a:solidFill>
                <a:latin typeface="Franklin Gothic Book" panose="020B0503020102020204" pitchFamily="34" charset="0"/>
                <a:ea typeface="Source Sans Pro"/>
                <a:cs typeface="Source Sans Pro"/>
                <a:sym typeface="Source Sans Pro"/>
              </a:rPr>
              <a:t> </a:t>
            </a: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Must major in a STEM discipline</a:t>
            </a:r>
            <a:b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br>
            <a:r>
              <a:rPr lang="en-US" sz="2000" b="0" i="1" u="none" strike="noStrike" cap="none" dirty="0">
                <a:solidFill>
                  <a:srgbClr val="42A4AE"/>
                </a:solidFill>
                <a:latin typeface="Franklin Gothic Book" panose="020B0503020102020204" pitchFamily="34" charset="0"/>
                <a:ea typeface="Source Sans Pro"/>
                <a:cs typeface="Source Sans Pro"/>
                <a:sym typeface="Source Sans Pro"/>
              </a:rPr>
              <a:t>◦</a:t>
            </a:r>
            <a:r>
              <a:rPr lang="en-US" sz="2000" b="0" i="1" u="none" strike="noStrike" cap="none" dirty="0">
                <a:solidFill>
                  <a:schemeClr val="dk1"/>
                </a:solidFill>
                <a:latin typeface="Franklin Gothic Book" panose="020B0503020102020204" pitchFamily="34" charset="0"/>
                <a:ea typeface="Source Sans Pro"/>
                <a:cs typeface="Source Sans Pro"/>
                <a:sym typeface="Source Sans Pro"/>
              </a:rPr>
              <a:t> </a:t>
            </a: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Need to be able to pass a background check</a:t>
            </a:r>
            <a:endParaRPr dirty="0">
              <a:latin typeface="Franklin Gothic Book" panose="020B0503020102020204" pitchFamily="34" charset="0"/>
            </a:endParaRPr>
          </a:p>
          <a:p>
            <a:pPr marL="0" marR="0" lvl="0" indent="0" algn="l" rtl="0">
              <a:lnSpc>
                <a:spcPct val="100000"/>
              </a:lnSpc>
              <a:spcBef>
                <a:spcPts val="200"/>
              </a:spcBef>
              <a:spcAft>
                <a:spcPts val="0"/>
              </a:spcAft>
              <a:buClr>
                <a:srgbClr val="42A4AE"/>
              </a:buClr>
              <a:buSzPts val="2000"/>
              <a:buFont typeface="Arial"/>
              <a:buNone/>
            </a:pPr>
            <a:r>
              <a:rPr lang="en-US" sz="2000" b="0" i="1" u="none" strike="noStrike" cap="none" dirty="0">
                <a:solidFill>
                  <a:srgbClr val="42A4AE"/>
                </a:solidFill>
                <a:latin typeface="Franklin Gothic Book" panose="020B0503020102020204" pitchFamily="34" charset="0"/>
                <a:ea typeface="Source Sans Pro"/>
                <a:cs typeface="Source Sans Pro"/>
                <a:sym typeface="Source Sans Pro"/>
              </a:rPr>
              <a:t>◦</a:t>
            </a:r>
            <a:r>
              <a:rPr lang="en-US" sz="2000" b="0" i="1" u="none" strike="noStrike" cap="none" dirty="0">
                <a:solidFill>
                  <a:schemeClr val="dk1"/>
                </a:solidFill>
                <a:latin typeface="Franklin Gothic Book" panose="020B0503020102020204" pitchFamily="34" charset="0"/>
                <a:ea typeface="Source Sans Pro"/>
                <a:cs typeface="Source Sans Pro"/>
                <a:sym typeface="Source Sans Pro"/>
              </a:rPr>
              <a:t> </a:t>
            </a: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Achieve &amp; maintain a cumulative GPA of 3.30 or higher while in the program</a:t>
            </a:r>
            <a:endParaRPr dirty="0">
              <a:latin typeface="Franklin Gothic Book" panose="020B0503020102020204" pitchFamily="34" charset="0"/>
            </a:endParaRPr>
          </a:p>
        </p:txBody>
      </p:sp>
      <p:sp>
        <p:nvSpPr>
          <p:cNvPr id="160" name="Google Shape;160;p26"/>
          <p:cNvSpPr txBox="1"/>
          <p:nvPr/>
        </p:nvSpPr>
        <p:spPr>
          <a:xfrm>
            <a:off x="7988900" y="1500172"/>
            <a:ext cx="3709114" cy="4209357"/>
          </a:xfrm>
          <a:prstGeom prst="rect">
            <a:avLst/>
          </a:prstGeom>
          <a:solidFill>
            <a:schemeClr val="lt1"/>
          </a:solidFill>
          <a:ln w="38100" cap="flat" cmpd="sng">
            <a:solidFill>
              <a:srgbClr val="34507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0" i="1" u="sng" strike="noStrike" cap="none" dirty="0">
                <a:solidFill>
                  <a:schemeClr val="dk1"/>
                </a:solidFill>
                <a:latin typeface="Franklin Gothic Book" panose="020B0503020102020204" pitchFamily="34" charset="0"/>
                <a:ea typeface="Source Sans Pro"/>
                <a:cs typeface="Source Sans Pro"/>
                <a:sym typeface="Source Sans Pro"/>
              </a:rPr>
              <a:t>Support:</a:t>
            </a:r>
            <a:br>
              <a:rPr lang="en-US" sz="2400" b="0" i="1" u="sng" strike="noStrike" cap="none" dirty="0">
                <a:solidFill>
                  <a:schemeClr val="dk1"/>
                </a:solidFill>
                <a:latin typeface="Franklin Gothic Book" panose="020B0503020102020204" pitchFamily="34" charset="0"/>
                <a:ea typeface="Source Sans Pro"/>
                <a:cs typeface="Source Sans Pro"/>
                <a:sym typeface="Source Sans Pro"/>
              </a:rPr>
            </a:br>
            <a:r>
              <a:rPr lang="en-US" sz="2000" b="0" i="0" u="none" strike="noStrike" cap="none" dirty="0">
                <a:solidFill>
                  <a:srgbClr val="42A4AE"/>
                </a:solidFill>
                <a:latin typeface="Franklin Gothic Book" panose="020B0503020102020204" pitchFamily="34" charset="0"/>
                <a:ea typeface="Source Sans Pro"/>
                <a:cs typeface="Source Sans Pro"/>
                <a:sym typeface="Source Sans Pro"/>
              </a:rPr>
              <a:t>◦</a:t>
            </a:r>
            <a:r>
              <a:rPr lang="en-US" sz="2000" b="0" i="1" u="none" strike="noStrike" cap="none" dirty="0">
                <a:solidFill>
                  <a:srgbClr val="42A4AE"/>
                </a:solidFill>
                <a:latin typeface="Franklin Gothic Book" panose="020B0503020102020204" pitchFamily="34" charset="0"/>
                <a:ea typeface="Source Sans Pro"/>
                <a:cs typeface="Source Sans Pro"/>
                <a:sym typeface="Source Sans Pro"/>
              </a:rPr>
              <a:t> </a:t>
            </a: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Monthly stipend and tuition support (fall &amp; spring semesters only) at defined levels for undergraduate &amp; graduate students </a:t>
            </a:r>
            <a:endParaRPr dirty="0">
              <a:latin typeface="Franklin Gothic Book" panose="020B0503020102020204" pitchFamily="34" charset="0"/>
            </a:endParaRPr>
          </a:p>
          <a:p>
            <a:pPr marL="0" marR="0" lvl="0" indent="0" algn="l" rtl="0">
              <a:lnSpc>
                <a:spcPct val="90000"/>
              </a:lnSpc>
              <a:spcBef>
                <a:spcPts val="1000"/>
              </a:spcBef>
              <a:spcAft>
                <a:spcPts val="0"/>
              </a:spcAft>
              <a:buClr>
                <a:srgbClr val="42A4AE"/>
              </a:buClr>
              <a:buSzPts val="2000"/>
              <a:buFont typeface="Arial"/>
              <a:buNone/>
            </a:pPr>
            <a:r>
              <a:rPr lang="en-US" sz="2000" b="0" i="0" u="none" strike="noStrike" cap="none" dirty="0">
                <a:solidFill>
                  <a:srgbClr val="42A4AE"/>
                </a:solidFill>
                <a:latin typeface="Franklin Gothic Book" panose="020B0503020102020204" pitchFamily="34" charset="0"/>
                <a:ea typeface="Source Sans Pro"/>
                <a:cs typeface="Source Sans Pro"/>
                <a:sym typeface="Source Sans Pro"/>
              </a:rPr>
              <a:t>◦</a:t>
            </a:r>
            <a:r>
              <a:rPr lang="en-US" sz="2000" b="0" i="1" u="none" strike="noStrike" cap="none" dirty="0">
                <a:solidFill>
                  <a:srgbClr val="42A4AE"/>
                </a:solidFill>
                <a:latin typeface="Franklin Gothic Book" panose="020B0503020102020204" pitchFamily="34" charset="0"/>
                <a:ea typeface="Source Sans Pro"/>
                <a:cs typeface="Source Sans Pro"/>
                <a:sym typeface="Source Sans Pro"/>
              </a:rPr>
              <a:t>  </a:t>
            </a: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Assistance in securing a 10-week internship for two summers.</a:t>
            </a:r>
            <a:b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b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 </a:t>
            </a:r>
            <a:b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br>
            <a:r>
              <a:rPr lang="en-US" sz="2000" b="0" i="0" u="none" strike="noStrike" cap="none" dirty="0">
                <a:solidFill>
                  <a:srgbClr val="42A4AE"/>
                </a:solidFill>
                <a:latin typeface="Franklin Gothic Book" panose="020B0503020102020204" pitchFamily="34" charset="0"/>
                <a:ea typeface="Source Sans Pro"/>
                <a:cs typeface="Source Sans Pro"/>
                <a:sym typeface="Source Sans Pro"/>
              </a:rPr>
              <a:t>◦</a:t>
            </a:r>
            <a:r>
              <a:rPr lang="en-US" sz="2000" b="0" i="1" u="none" strike="noStrike" cap="none" dirty="0">
                <a:solidFill>
                  <a:srgbClr val="42A4AE"/>
                </a:solidFill>
                <a:latin typeface="Franklin Gothic Book" panose="020B0503020102020204" pitchFamily="34" charset="0"/>
                <a:ea typeface="Source Sans Pro"/>
                <a:cs typeface="Source Sans Pro"/>
                <a:sym typeface="Source Sans Pro"/>
              </a:rPr>
              <a:t> </a:t>
            </a: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Mentoring and professional development through ADAC network.</a:t>
            </a:r>
            <a:endParaRPr dirty="0">
              <a:latin typeface="Franklin Gothic Book" panose="020B0503020102020204" pitchFamily="34" charset="0"/>
            </a:endParaRPr>
          </a:p>
        </p:txBody>
      </p:sp>
      <p:sp>
        <p:nvSpPr>
          <p:cNvPr id="161" name="Google Shape;161;p26"/>
          <p:cNvSpPr txBox="1"/>
          <p:nvPr/>
        </p:nvSpPr>
        <p:spPr>
          <a:xfrm>
            <a:off x="4165861" y="1500172"/>
            <a:ext cx="3212014" cy="4995214"/>
          </a:xfrm>
          <a:prstGeom prst="rect">
            <a:avLst/>
          </a:prstGeom>
          <a:solidFill>
            <a:schemeClr val="lt1"/>
          </a:solidFill>
          <a:ln w="38100" cap="flat" cmpd="sng">
            <a:solidFill>
              <a:srgbClr val="34507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0" i="1" u="sng" strike="noStrike" cap="none" dirty="0">
                <a:solidFill>
                  <a:schemeClr val="dk1"/>
                </a:solidFill>
                <a:latin typeface="Franklin Gothic Book" panose="020B0503020102020204" pitchFamily="34" charset="0"/>
                <a:ea typeface="Source Sans Pro"/>
                <a:cs typeface="Source Sans Pro"/>
                <a:sym typeface="Source Sans Pro"/>
              </a:rPr>
              <a:t>Commitment:</a:t>
            </a:r>
            <a:br>
              <a:rPr lang="en-US" sz="2400" b="0" i="1" u="sng" strike="noStrike" cap="none" dirty="0">
                <a:solidFill>
                  <a:schemeClr val="dk1"/>
                </a:solidFill>
                <a:latin typeface="Franklin Gothic Book" panose="020B0503020102020204" pitchFamily="34" charset="0"/>
                <a:ea typeface="Source Sans Pro"/>
                <a:cs typeface="Source Sans Pro"/>
                <a:sym typeface="Source Sans Pro"/>
              </a:rPr>
            </a:br>
            <a:r>
              <a:rPr lang="en-US" sz="2400" b="0" i="0" u="none" strike="noStrike" cap="none" dirty="0">
                <a:solidFill>
                  <a:srgbClr val="42A4AE"/>
                </a:solidFill>
                <a:latin typeface="Franklin Gothic Book" panose="020B0503020102020204" pitchFamily="34" charset="0"/>
                <a:ea typeface="Source Sans Pro"/>
                <a:cs typeface="Source Sans Pro"/>
                <a:sym typeface="Source Sans Pro"/>
              </a:rPr>
              <a:t>◦ </a:t>
            </a: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Complete two 10-week summer internships while in the program</a:t>
            </a:r>
            <a:b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b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
            </a:r>
            <a:b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br>
            <a:r>
              <a:rPr lang="en-US" sz="2400" b="0" i="0" u="none" strike="noStrike" cap="none" dirty="0">
                <a:solidFill>
                  <a:srgbClr val="42A4AE"/>
                </a:solidFill>
                <a:latin typeface="Franklin Gothic Book" panose="020B0503020102020204" pitchFamily="34" charset="0"/>
                <a:ea typeface="Source Sans Pro"/>
                <a:cs typeface="Source Sans Pro"/>
                <a:sym typeface="Source Sans Pro"/>
              </a:rPr>
              <a:t>◦ </a:t>
            </a: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Actively seek and obtain employment in the Homeland Security Enterprise for at least  one year after graduation.</a:t>
            </a:r>
            <a:b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br>
            <a: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t/>
            </a:r>
            <a:br>
              <a:rPr lang="en-US" sz="2200" b="0" i="0" u="none" strike="noStrike" cap="none" dirty="0">
                <a:solidFill>
                  <a:schemeClr val="dk1"/>
                </a:solidFill>
                <a:latin typeface="Franklin Gothic Book" panose="020B0503020102020204" pitchFamily="34" charset="0"/>
                <a:ea typeface="Source Sans Pro"/>
                <a:cs typeface="Source Sans Pro"/>
                <a:sym typeface="Source Sans Pro"/>
              </a:rPr>
            </a:br>
            <a:r>
              <a:rPr lang="en-US" sz="1800" b="0" i="1" u="none" strike="noStrike" cap="none" dirty="0">
                <a:solidFill>
                  <a:schemeClr val="dk1"/>
                </a:solidFill>
                <a:latin typeface="Franklin Gothic Book" panose="020B0503020102020204" pitchFamily="34" charset="0"/>
                <a:ea typeface="Source Sans Pro"/>
                <a:cs typeface="Source Sans Pro"/>
                <a:sym typeface="Source Sans Pro"/>
              </a:rPr>
              <a:t>Note: </a:t>
            </a:r>
            <a:r>
              <a:rPr lang="en-US" sz="1600" b="0" i="1" u="none" strike="noStrike" cap="none" dirty="0">
                <a:solidFill>
                  <a:schemeClr val="dk1"/>
                </a:solidFill>
                <a:latin typeface="Franklin Gothic Book" panose="020B0503020102020204" pitchFamily="34" charset="0"/>
                <a:ea typeface="Source Sans Pro"/>
                <a:cs typeface="Source Sans Pro"/>
                <a:sym typeface="Source Sans Pro"/>
              </a:rPr>
              <a:t>Employment can be at the state, federal or local level. Undergraduate Fellows can also defer employment to attend graduate school</a:t>
            </a:r>
            <a:r>
              <a:rPr lang="en-US" sz="1800" b="0" i="0" u="none" strike="noStrike" cap="none" dirty="0">
                <a:solidFill>
                  <a:schemeClr val="dk1"/>
                </a:solidFill>
                <a:latin typeface="Franklin Gothic Book" panose="020B0503020102020204" pitchFamily="34" charset="0"/>
                <a:ea typeface="Source Sans Pro"/>
                <a:cs typeface="Source Sans Pro"/>
                <a:sym typeface="Source Sans Pro"/>
              </a:rPr>
              <a:t>. </a:t>
            </a:r>
            <a:endParaRPr sz="2000" b="0" i="0" u="none" strike="noStrike" cap="none" dirty="0">
              <a:solidFill>
                <a:schemeClr val="dk1"/>
              </a:solidFill>
              <a:latin typeface="Franklin Gothic Book" panose="020B0503020102020204" pitchFamily="34" charset="0"/>
              <a:ea typeface="Source Sans Pro"/>
              <a:cs typeface="Source Sans Pro"/>
              <a:sym typeface="Source Sans Pro"/>
            </a:endParaRPr>
          </a:p>
        </p:txBody>
      </p:sp>
      <p:sp>
        <p:nvSpPr>
          <p:cNvPr id="7"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7"/>
          <p:cNvSpPr txBox="1">
            <a:spLocks noGrp="1"/>
          </p:cNvSpPr>
          <p:nvPr>
            <p:ph type="title" idx="4294967295"/>
          </p:nvPr>
        </p:nvSpPr>
        <p:spPr>
          <a:xfrm>
            <a:off x="419238" y="479237"/>
            <a:ext cx="10713121" cy="103713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Source Sans Pro"/>
              <a:buNone/>
            </a:pPr>
            <a:r>
              <a:rPr lang="en-US" sz="3600" dirty="0">
                <a:latin typeface="Franklin Gothic Book" panose="020B0503020102020204" pitchFamily="34" charset="0"/>
              </a:rPr>
              <a:t>ADAC Fellowship Program: </a:t>
            </a:r>
            <a:r>
              <a:rPr lang="en-US" sz="3600" i="1" dirty="0">
                <a:latin typeface="Franklin Gothic Book" panose="020B0503020102020204" pitchFamily="34" charset="0"/>
              </a:rPr>
              <a:t>Structure</a:t>
            </a:r>
            <a:endParaRPr sz="2700" i="1" dirty="0">
              <a:solidFill>
                <a:srgbClr val="FFFF00"/>
              </a:solidFill>
              <a:latin typeface="Franklin Gothic Book" panose="020B0503020102020204" pitchFamily="34" charset="0"/>
            </a:endParaRPr>
          </a:p>
        </p:txBody>
      </p:sp>
      <p:sp>
        <p:nvSpPr>
          <p:cNvPr id="167" name="Google Shape;167;p27"/>
          <p:cNvSpPr txBox="1">
            <a:spLocks noGrp="1"/>
          </p:cNvSpPr>
          <p:nvPr>
            <p:ph type="body" idx="4294967295"/>
          </p:nvPr>
        </p:nvSpPr>
        <p:spPr>
          <a:xfrm>
            <a:off x="419238" y="1840999"/>
            <a:ext cx="2082224" cy="243671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590"/>
              <a:buNone/>
            </a:pPr>
            <a:r>
              <a:rPr lang="en-US" sz="2590" dirty="0">
                <a:latin typeface="Franklin Gothic Book" panose="020B0503020102020204" pitchFamily="34" charset="0"/>
              </a:rPr>
              <a:t>The ADAC Fellowship program is comprised of three major components:</a:t>
            </a:r>
            <a:endParaRPr sz="2590" dirty="0">
              <a:latin typeface="Franklin Gothic Book" panose="020B0503020102020204" pitchFamily="34" charset="0"/>
            </a:endParaRPr>
          </a:p>
          <a:p>
            <a:pPr marL="0" lvl="0" indent="0" algn="l" rtl="0">
              <a:lnSpc>
                <a:spcPct val="90000"/>
              </a:lnSpc>
              <a:spcBef>
                <a:spcPts val="200"/>
              </a:spcBef>
              <a:spcAft>
                <a:spcPts val="0"/>
              </a:spcAft>
              <a:buClr>
                <a:schemeClr val="dk1"/>
              </a:buClr>
              <a:buSzPts val="2590"/>
              <a:buNone/>
            </a:pPr>
            <a:endParaRPr sz="2590" dirty="0"/>
          </a:p>
        </p:txBody>
      </p:sp>
      <p:grpSp>
        <p:nvGrpSpPr>
          <p:cNvPr id="168" name="Google Shape;168;p27"/>
          <p:cNvGrpSpPr/>
          <p:nvPr/>
        </p:nvGrpSpPr>
        <p:grpSpPr>
          <a:xfrm>
            <a:off x="3236483" y="1710448"/>
            <a:ext cx="8384306" cy="3891480"/>
            <a:chOff x="3651" y="84167"/>
            <a:chExt cx="8384306" cy="3891480"/>
          </a:xfrm>
        </p:grpSpPr>
        <p:sp>
          <p:nvSpPr>
            <p:cNvPr id="169" name="Google Shape;169;p27"/>
            <p:cNvSpPr/>
            <p:nvPr/>
          </p:nvSpPr>
          <p:spPr>
            <a:xfrm>
              <a:off x="8151352"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7"/>
            <p:cNvSpPr/>
            <p:nvPr/>
          </p:nvSpPr>
          <p:spPr>
            <a:xfrm>
              <a:off x="7717712"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7"/>
            <p:cNvSpPr/>
            <p:nvPr/>
          </p:nvSpPr>
          <p:spPr>
            <a:xfrm>
              <a:off x="7284072"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7"/>
            <p:cNvSpPr/>
            <p:nvPr/>
          </p:nvSpPr>
          <p:spPr>
            <a:xfrm>
              <a:off x="6851257"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7"/>
            <p:cNvSpPr/>
            <p:nvPr/>
          </p:nvSpPr>
          <p:spPr>
            <a:xfrm>
              <a:off x="6417617"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7"/>
            <p:cNvSpPr/>
            <p:nvPr/>
          </p:nvSpPr>
          <p:spPr>
            <a:xfrm>
              <a:off x="5747372" y="2110461"/>
              <a:ext cx="473211" cy="473593"/>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7"/>
            <p:cNvSpPr/>
            <p:nvPr/>
          </p:nvSpPr>
          <p:spPr>
            <a:xfrm>
              <a:off x="7765528" y="173999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7"/>
            <p:cNvSpPr/>
            <p:nvPr/>
          </p:nvSpPr>
          <p:spPr>
            <a:xfrm>
              <a:off x="7765528" y="2721034"/>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7"/>
            <p:cNvSpPr/>
            <p:nvPr/>
          </p:nvSpPr>
          <p:spPr>
            <a:xfrm>
              <a:off x="7976577" y="1952467"/>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7"/>
            <p:cNvSpPr/>
            <p:nvPr/>
          </p:nvSpPr>
          <p:spPr>
            <a:xfrm>
              <a:off x="7990592" y="2509727"/>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7"/>
            <p:cNvSpPr/>
            <p:nvPr/>
          </p:nvSpPr>
          <p:spPr>
            <a:xfrm>
              <a:off x="3155427" y="1149265"/>
              <a:ext cx="2395735" cy="2395984"/>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7"/>
            <p:cNvSpPr txBox="1"/>
            <p:nvPr/>
          </p:nvSpPr>
          <p:spPr>
            <a:xfrm>
              <a:off x="3420886" y="1490420"/>
              <a:ext cx="1872301" cy="1694216"/>
            </a:xfrm>
            <a:prstGeom prst="rect">
              <a:avLst/>
            </a:prstGeom>
            <a:noFill/>
            <a:ln>
              <a:noFill/>
            </a:ln>
          </p:spPr>
          <p:txBody>
            <a:bodyPr spcFirstLastPara="1" wrap="square" lIns="36825" tIns="36825" rIns="36825" bIns="36825" anchor="ctr" anchorCtr="0">
              <a:noAutofit/>
            </a:bodyPr>
            <a:lstStyle/>
            <a:p>
              <a:pPr marL="0" marR="0" lvl="0" indent="0" algn="ctr" rtl="0">
                <a:lnSpc>
                  <a:spcPct val="90000"/>
                </a:lnSpc>
                <a:spcBef>
                  <a:spcPts val="0"/>
                </a:spcBef>
                <a:spcAft>
                  <a:spcPts val="0"/>
                </a:spcAft>
                <a:buNone/>
              </a:pPr>
              <a:r>
                <a:rPr lang="en-US" sz="2900" b="0" i="0" u="none" strike="noStrike" cap="none" dirty="0">
                  <a:solidFill>
                    <a:schemeClr val="lt1"/>
                  </a:solidFill>
                  <a:latin typeface="Franklin Gothic Book" panose="020B0503020102020204" pitchFamily="34" charset="0"/>
                  <a:ea typeface="Calibri"/>
                  <a:cs typeface="Calibri"/>
                  <a:sym typeface="Calibri"/>
                </a:rPr>
                <a:t>ADAC Fellowship Program</a:t>
              </a:r>
              <a:endParaRPr sz="2900" b="0" i="0" u="none" strike="noStrike" cap="none" dirty="0">
                <a:solidFill>
                  <a:schemeClr val="lt1"/>
                </a:solidFill>
                <a:latin typeface="Franklin Gothic Book" panose="020B0503020102020204" pitchFamily="34" charset="0"/>
                <a:ea typeface="Calibri"/>
                <a:cs typeface="Calibri"/>
                <a:sym typeface="Calibri"/>
              </a:endParaRPr>
            </a:p>
          </p:txBody>
        </p:sp>
        <p:sp>
          <p:nvSpPr>
            <p:cNvPr id="181" name="Google Shape;181;p27"/>
            <p:cNvSpPr/>
            <p:nvPr/>
          </p:nvSpPr>
          <p:spPr>
            <a:xfrm>
              <a:off x="2976530" y="944573"/>
              <a:ext cx="473211" cy="473593"/>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7"/>
            <p:cNvSpPr/>
            <p:nvPr/>
          </p:nvSpPr>
          <p:spPr>
            <a:xfrm>
              <a:off x="2673147" y="694740"/>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7"/>
            <p:cNvSpPr/>
            <p:nvPr/>
          </p:nvSpPr>
          <p:spPr>
            <a:xfrm>
              <a:off x="2167783" y="694740"/>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7"/>
            <p:cNvSpPr/>
            <p:nvPr/>
          </p:nvSpPr>
          <p:spPr>
            <a:xfrm>
              <a:off x="1662420" y="694740"/>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7"/>
            <p:cNvSpPr/>
            <p:nvPr/>
          </p:nvSpPr>
          <p:spPr>
            <a:xfrm>
              <a:off x="1157056" y="694740"/>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7"/>
            <p:cNvSpPr/>
            <p:nvPr/>
          </p:nvSpPr>
          <p:spPr>
            <a:xfrm>
              <a:off x="650869" y="694740"/>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7"/>
            <p:cNvSpPr/>
            <p:nvPr/>
          </p:nvSpPr>
          <p:spPr>
            <a:xfrm>
              <a:off x="145505" y="694740"/>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7"/>
            <p:cNvSpPr/>
            <p:nvPr/>
          </p:nvSpPr>
          <p:spPr>
            <a:xfrm>
              <a:off x="3651" y="84167"/>
              <a:ext cx="3053725" cy="60862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7"/>
            <p:cNvSpPr txBox="1"/>
            <p:nvPr/>
          </p:nvSpPr>
          <p:spPr>
            <a:xfrm>
              <a:off x="3651" y="84167"/>
              <a:ext cx="3053725" cy="608627"/>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None/>
              </a:pPr>
              <a:r>
                <a:rPr lang="en-US" sz="2000" b="0" i="0" u="none" strike="noStrike" cap="none" dirty="0">
                  <a:solidFill>
                    <a:srgbClr val="E4E9EE"/>
                  </a:solidFill>
                  <a:latin typeface="Franklin Gothic Book" panose="020B0503020102020204" pitchFamily="34" charset="0"/>
                  <a:ea typeface="Source Sans Pro"/>
                  <a:cs typeface="Source Sans Pro"/>
                  <a:sym typeface="Source Sans Pro"/>
                </a:rPr>
                <a:t>Career Development Grant (CDG</a:t>
              </a:r>
              <a:r>
                <a:rPr lang="en-US" sz="2000" b="0" i="0" u="none" strike="noStrike" cap="none" dirty="0">
                  <a:solidFill>
                    <a:srgbClr val="E4E9EE"/>
                  </a:solidFill>
                  <a:latin typeface="Franklin Gothic Book" panose="020B0503020102020204" pitchFamily="34" charset="0"/>
                  <a:ea typeface="Calibri"/>
                  <a:cs typeface="Calibri"/>
                  <a:sym typeface="Calibri"/>
                </a:rPr>
                <a:t>)</a:t>
              </a:r>
              <a:endParaRPr sz="2000" b="0" i="0" u="none" strike="noStrike" cap="none" dirty="0">
                <a:solidFill>
                  <a:srgbClr val="E4E9EE"/>
                </a:solidFill>
                <a:latin typeface="Franklin Gothic Book" panose="020B0503020102020204" pitchFamily="34" charset="0"/>
                <a:ea typeface="Calibri"/>
                <a:cs typeface="Calibri"/>
                <a:sym typeface="Calibri"/>
              </a:endParaRPr>
            </a:p>
          </p:txBody>
        </p:sp>
        <p:sp>
          <p:nvSpPr>
            <p:cNvPr id="190" name="Google Shape;190;p27"/>
            <p:cNvSpPr/>
            <p:nvPr/>
          </p:nvSpPr>
          <p:spPr>
            <a:xfrm>
              <a:off x="2485181" y="2110461"/>
              <a:ext cx="473211" cy="473593"/>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7"/>
            <p:cNvSpPr/>
            <p:nvPr/>
          </p:nvSpPr>
          <p:spPr>
            <a:xfrm>
              <a:off x="2016916"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7"/>
            <p:cNvSpPr/>
            <p:nvPr/>
          </p:nvSpPr>
          <p:spPr>
            <a:xfrm>
              <a:off x="1549476"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7"/>
            <p:cNvSpPr/>
            <p:nvPr/>
          </p:nvSpPr>
          <p:spPr>
            <a:xfrm>
              <a:off x="1081211"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7"/>
            <p:cNvSpPr/>
            <p:nvPr/>
          </p:nvSpPr>
          <p:spPr>
            <a:xfrm>
              <a:off x="613770"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7"/>
            <p:cNvSpPr/>
            <p:nvPr/>
          </p:nvSpPr>
          <p:spPr>
            <a:xfrm>
              <a:off x="145505" y="2228762"/>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7"/>
            <p:cNvSpPr/>
            <p:nvPr/>
          </p:nvSpPr>
          <p:spPr>
            <a:xfrm>
              <a:off x="64725" y="1433072"/>
              <a:ext cx="2097299" cy="69903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7"/>
            <p:cNvSpPr txBox="1"/>
            <p:nvPr/>
          </p:nvSpPr>
          <p:spPr>
            <a:xfrm>
              <a:off x="64725" y="1433072"/>
              <a:ext cx="2097299" cy="699039"/>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None/>
              </a:pPr>
              <a:r>
                <a:rPr lang="en-US" sz="2000" b="0" i="0" u="none" strike="noStrike" cap="none" dirty="0">
                  <a:solidFill>
                    <a:srgbClr val="E4E9EE"/>
                  </a:solidFill>
                  <a:latin typeface="Franklin Gothic Book" panose="020B0503020102020204" pitchFamily="34" charset="0"/>
                  <a:ea typeface="Source Sans Pro"/>
                  <a:cs typeface="Source Sans Pro"/>
                  <a:sym typeface="Source Sans Pro"/>
                </a:rPr>
                <a:t>Workforce Development (WFD)</a:t>
              </a:r>
              <a:endParaRPr sz="2000" b="0"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198" name="Google Shape;198;p27"/>
            <p:cNvSpPr/>
            <p:nvPr/>
          </p:nvSpPr>
          <p:spPr>
            <a:xfrm>
              <a:off x="2976530" y="3256891"/>
              <a:ext cx="473211" cy="473593"/>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7"/>
            <p:cNvSpPr/>
            <p:nvPr/>
          </p:nvSpPr>
          <p:spPr>
            <a:xfrm>
              <a:off x="2673147" y="3739045"/>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7"/>
            <p:cNvSpPr/>
            <p:nvPr/>
          </p:nvSpPr>
          <p:spPr>
            <a:xfrm>
              <a:off x="2167783" y="3739045"/>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7"/>
            <p:cNvSpPr/>
            <p:nvPr/>
          </p:nvSpPr>
          <p:spPr>
            <a:xfrm>
              <a:off x="1662420" y="3739045"/>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7"/>
            <p:cNvSpPr/>
            <p:nvPr/>
          </p:nvSpPr>
          <p:spPr>
            <a:xfrm>
              <a:off x="1157056" y="3739045"/>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7"/>
            <p:cNvSpPr/>
            <p:nvPr/>
          </p:nvSpPr>
          <p:spPr>
            <a:xfrm>
              <a:off x="650869" y="3739045"/>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7"/>
            <p:cNvSpPr/>
            <p:nvPr/>
          </p:nvSpPr>
          <p:spPr>
            <a:xfrm>
              <a:off x="145505" y="3739045"/>
              <a:ext cx="236605" cy="236602"/>
            </a:xfrm>
            <a:prstGeom prst="ellipse">
              <a:avLst/>
            </a:prstGeom>
            <a:solidFill>
              <a:srgbClr val="2A82A4"/>
            </a:solidFill>
            <a:ln w="12700" cap="flat" cmpd="sng">
              <a:solidFill>
                <a:srgbClr val="2A82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7"/>
            <p:cNvSpPr/>
            <p:nvPr/>
          </p:nvSpPr>
          <p:spPr>
            <a:xfrm>
              <a:off x="29416" y="2841212"/>
              <a:ext cx="3012569" cy="8261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7"/>
            <p:cNvSpPr txBox="1"/>
            <p:nvPr/>
          </p:nvSpPr>
          <p:spPr>
            <a:xfrm>
              <a:off x="29416" y="2841212"/>
              <a:ext cx="3012569" cy="826163"/>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None/>
              </a:pPr>
              <a:r>
                <a:rPr lang="en-US" sz="2000" b="0" i="0" u="none" strike="noStrike" cap="none" dirty="0">
                  <a:solidFill>
                    <a:srgbClr val="E4E9EE"/>
                  </a:solidFill>
                  <a:latin typeface="Franklin Gothic Book" panose="020B0503020102020204" pitchFamily="34" charset="0"/>
                  <a:ea typeface="Source Sans Pro"/>
                  <a:cs typeface="Source Sans Pro"/>
                  <a:sym typeface="Source Sans Pro"/>
                </a:rPr>
                <a:t>Integrated Minority Serving Institute (MSI)/Arctic Summer Internship Program (ASIP) 2019 </a:t>
              </a:r>
              <a:endParaRPr dirty="0">
                <a:latin typeface="Franklin Gothic Book" panose="020B0503020102020204" pitchFamily="34" charset="0"/>
              </a:endParaRPr>
            </a:p>
          </p:txBody>
        </p:sp>
      </p:grpSp>
      <p:sp>
        <p:nvSpPr>
          <p:cNvPr id="43"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8"/>
          <p:cNvSpPr txBox="1">
            <a:spLocks noGrp="1"/>
          </p:cNvSpPr>
          <p:nvPr>
            <p:ph type="title"/>
          </p:nvPr>
        </p:nvSpPr>
        <p:spPr>
          <a:xfrm>
            <a:off x="510075" y="276458"/>
            <a:ext cx="5862937" cy="4572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700"/>
              <a:buFont typeface="Source Sans Pro"/>
              <a:buNone/>
            </a:pPr>
            <a:r>
              <a:rPr lang="en-US" sz="2700" dirty="0">
                <a:latin typeface="Franklin Gothic Book" panose="020B0503020102020204" pitchFamily="34" charset="0"/>
              </a:rPr>
              <a:t>Career Development Grant (CDG)</a:t>
            </a:r>
            <a:endParaRPr sz="2700" dirty="0">
              <a:latin typeface="Franklin Gothic Book" panose="020B0503020102020204" pitchFamily="34" charset="0"/>
            </a:endParaRPr>
          </a:p>
        </p:txBody>
      </p:sp>
      <p:sp>
        <p:nvSpPr>
          <p:cNvPr id="212" name="Google Shape;212;p28"/>
          <p:cNvSpPr txBox="1">
            <a:spLocks noGrp="1"/>
          </p:cNvSpPr>
          <p:nvPr>
            <p:ph type="body" idx="3"/>
          </p:nvPr>
        </p:nvSpPr>
        <p:spPr>
          <a:xfrm>
            <a:off x="0" y="733658"/>
            <a:ext cx="7193179" cy="49133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4E9EE"/>
              </a:buClr>
              <a:buSzPts val="1615"/>
              <a:buNone/>
            </a:pPr>
            <a:r>
              <a:rPr lang="en-US" sz="1615" dirty="0">
                <a:solidFill>
                  <a:srgbClr val="E4E9EE"/>
                </a:solidFill>
                <a:latin typeface="Franklin Gothic Book" panose="020B0503020102020204" pitchFamily="34" charset="0"/>
              </a:rPr>
              <a:t>ADAC’s CDG Fellows are funded via a DHS S&amp;T OUP Supplemental Award provided in February 2016 as the initial element of the overall ADAC Fellowship Program</a:t>
            </a:r>
            <a:endParaRPr dirty="0">
              <a:latin typeface="Franklin Gothic Book" panose="020B0503020102020204" pitchFamily="34" charset="0"/>
            </a:endParaRPr>
          </a:p>
          <a:p>
            <a:pPr marL="742950" lvl="1" indent="-285750" algn="l" rtl="0">
              <a:lnSpc>
                <a:spcPct val="90000"/>
              </a:lnSpc>
              <a:spcBef>
                <a:spcPts val="200"/>
              </a:spcBef>
              <a:spcAft>
                <a:spcPts val="0"/>
              </a:spcAft>
              <a:buClr>
                <a:srgbClr val="E4E9EE"/>
              </a:buClr>
              <a:buSzPts val="1360"/>
              <a:buFont typeface="Arial"/>
              <a:buChar char="•"/>
            </a:pPr>
            <a:r>
              <a:rPr lang="en-US" sz="1360" dirty="0">
                <a:solidFill>
                  <a:srgbClr val="E4E9EE"/>
                </a:solidFill>
                <a:latin typeface="Franklin Gothic Book" panose="020B0503020102020204" pitchFamily="34" charset="0"/>
              </a:rPr>
              <a:t>The DHS S&amp;T OUP CDG Supplemental Award will be exhausted at the end of ADAC’s Program Year 5</a:t>
            </a:r>
            <a:endParaRPr dirty="0">
              <a:latin typeface="Franklin Gothic Book" panose="020B0503020102020204" pitchFamily="34" charset="0"/>
            </a:endParaRPr>
          </a:p>
          <a:p>
            <a:pPr marL="228600" lvl="0" indent="-171450" algn="l" rtl="0">
              <a:lnSpc>
                <a:spcPct val="90000"/>
              </a:lnSpc>
              <a:spcBef>
                <a:spcPts val="200"/>
              </a:spcBef>
              <a:spcAft>
                <a:spcPts val="0"/>
              </a:spcAft>
              <a:buClr>
                <a:schemeClr val="dk1"/>
              </a:buClr>
              <a:buSzPts val="1360"/>
              <a:buNone/>
            </a:pPr>
            <a:endParaRPr sz="1360" dirty="0">
              <a:latin typeface="Franklin Gothic Book" panose="020B0503020102020204" pitchFamily="34" charset="0"/>
            </a:endParaRPr>
          </a:p>
          <a:p>
            <a:pPr marL="228600" lvl="0" indent="-171450" algn="l" rtl="0">
              <a:lnSpc>
                <a:spcPct val="90000"/>
              </a:lnSpc>
              <a:spcBef>
                <a:spcPts val="800"/>
              </a:spcBef>
              <a:spcAft>
                <a:spcPts val="0"/>
              </a:spcAft>
              <a:buClr>
                <a:srgbClr val="6FBBD8"/>
              </a:buClr>
              <a:buSzPts val="1530"/>
              <a:buNone/>
            </a:pPr>
            <a:r>
              <a:rPr lang="en-US" sz="1530" b="1" u="sng" dirty="0">
                <a:solidFill>
                  <a:srgbClr val="6FBBD8"/>
                </a:solidFill>
                <a:latin typeface="Franklin Gothic Book" panose="020B0503020102020204" pitchFamily="34" charset="0"/>
              </a:rPr>
              <a:t>Project Objectives:</a:t>
            </a:r>
            <a:endParaRPr dirty="0">
              <a:latin typeface="Franklin Gothic Book" panose="020B0503020102020204" pitchFamily="34" charset="0"/>
            </a:endParaRPr>
          </a:p>
          <a:p>
            <a:pPr marL="285750" lvl="0" indent="-285750" algn="l" rtl="0">
              <a:lnSpc>
                <a:spcPct val="90000"/>
              </a:lnSpc>
              <a:spcBef>
                <a:spcPts val="800"/>
              </a:spcBef>
              <a:spcAft>
                <a:spcPts val="0"/>
              </a:spcAft>
              <a:buClr>
                <a:srgbClr val="E4E9EE"/>
              </a:buClr>
              <a:buSzPts val="1530"/>
              <a:buFont typeface="Arial"/>
              <a:buChar char="•"/>
            </a:pPr>
            <a:r>
              <a:rPr lang="en-US" sz="1530" dirty="0">
                <a:solidFill>
                  <a:srgbClr val="E4E9EE"/>
                </a:solidFill>
                <a:latin typeface="Franklin Gothic Book" panose="020B0503020102020204" pitchFamily="34" charset="0"/>
              </a:rPr>
              <a:t>Attract the highest caliber undergraduate and graduate students to our science and engineering programs at UAA.</a:t>
            </a:r>
            <a:endParaRPr dirty="0">
              <a:latin typeface="Franklin Gothic Book" panose="020B0503020102020204" pitchFamily="34" charset="0"/>
            </a:endParaRPr>
          </a:p>
          <a:p>
            <a:pPr marL="285750" lvl="0" indent="-285750" algn="l" rtl="0">
              <a:lnSpc>
                <a:spcPct val="90000"/>
              </a:lnSpc>
              <a:spcBef>
                <a:spcPts val="200"/>
              </a:spcBef>
              <a:spcAft>
                <a:spcPts val="0"/>
              </a:spcAft>
              <a:buClr>
                <a:srgbClr val="E4E9EE"/>
              </a:buClr>
              <a:buSzPts val="1530"/>
              <a:buFont typeface="Arial"/>
              <a:buChar char="•"/>
            </a:pPr>
            <a:r>
              <a:rPr lang="en-US" sz="1530" dirty="0">
                <a:solidFill>
                  <a:srgbClr val="E4E9EE"/>
                </a:solidFill>
                <a:latin typeface="Franklin Gothic Book" panose="020B0503020102020204" pitchFamily="34" charset="0"/>
              </a:rPr>
              <a:t>Nurture and train these students for careers in DHS — related applied fields of science and technology.</a:t>
            </a:r>
            <a:endParaRPr dirty="0">
              <a:latin typeface="Franklin Gothic Book" panose="020B0503020102020204" pitchFamily="34" charset="0"/>
            </a:endParaRPr>
          </a:p>
          <a:p>
            <a:pPr marL="285750" lvl="0" indent="-285750" algn="l" rtl="0">
              <a:lnSpc>
                <a:spcPct val="90000"/>
              </a:lnSpc>
              <a:spcBef>
                <a:spcPts val="200"/>
              </a:spcBef>
              <a:spcAft>
                <a:spcPts val="0"/>
              </a:spcAft>
              <a:buClr>
                <a:srgbClr val="E4E9EE"/>
              </a:buClr>
              <a:buSzPts val="1530"/>
              <a:buFont typeface="Arial"/>
              <a:buChar char="•"/>
            </a:pPr>
            <a:r>
              <a:rPr lang="en-US" sz="1530" dirty="0">
                <a:solidFill>
                  <a:srgbClr val="E4E9EE"/>
                </a:solidFill>
                <a:latin typeface="Franklin Gothic Book" panose="020B0503020102020204" pitchFamily="34" charset="0"/>
              </a:rPr>
              <a:t>Provide students with opportunities for direct involvement in DHS operations and embedded research among our DHS collaborators and stakeholders.</a:t>
            </a:r>
            <a:endParaRPr dirty="0">
              <a:latin typeface="Franklin Gothic Book" panose="020B0503020102020204" pitchFamily="34" charset="0"/>
            </a:endParaRPr>
          </a:p>
          <a:p>
            <a:pPr marL="285750" lvl="0" indent="-285750" algn="l" rtl="0">
              <a:lnSpc>
                <a:spcPct val="90000"/>
              </a:lnSpc>
              <a:spcBef>
                <a:spcPts val="200"/>
              </a:spcBef>
              <a:spcAft>
                <a:spcPts val="0"/>
              </a:spcAft>
              <a:buClr>
                <a:srgbClr val="E4E9EE"/>
              </a:buClr>
              <a:buSzPts val="1530"/>
              <a:buFont typeface="Arial"/>
              <a:buChar char="•"/>
            </a:pPr>
            <a:r>
              <a:rPr lang="en-US" sz="1530" dirty="0">
                <a:solidFill>
                  <a:srgbClr val="E4E9EE"/>
                </a:solidFill>
                <a:latin typeface="Franklin Gothic Book" panose="020B0503020102020204" pitchFamily="34" charset="0"/>
              </a:rPr>
              <a:t>Provide education and mentorship to students that leads to timely completion of degrees and fulfilling careers in DHS Enterprise.</a:t>
            </a:r>
            <a:endParaRPr dirty="0">
              <a:latin typeface="Franklin Gothic Book" panose="020B0503020102020204" pitchFamily="34" charset="0"/>
            </a:endParaRPr>
          </a:p>
          <a:p>
            <a:pPr marL="0" lvl="0" indent="0" algn="l" rtl="0">
              <a:lnSpc>
                <a:spcPct val="90000"/>
              </a:lnSpc>
              <a:spcBef>
                <a:spcPts val="200"/>
              </a:spcBef>
              <a:spcAft>
                <a:spcPts val="0"/>
              </a:spcAft>
              <a:buClr>
                <a:schemeClr val="dk1"/>
              </a:buClr>
              <a:buSzPts val="1530"/>
              <a:buNone/>
            </a:pPr>
            <a:endParaRPr sz="1530" dirty="0">
              <a:solidFill>
                <a:srgbClr val="E4E9EE"/>
              </a:solidFill>
              <a:latin typeface="Franklin Gothic Book" panose="020B0503020102020204" pitchFamily="34" charset="0"/>
            </a:endParaRPr>
          </a:p>
          <a:p>
            <a:pPr marL="228600" lvl="0" indent="-171450" algn="l" rtl="0">
              <a:lnSpc>
                <a:spcPct val="90000"/>
              </a:lnSpc>
              <a:spcBef>
                <a:spcPts val="200"/>
              </a:spcBef>
              <a:spcAft>
                <a:spcPts val="0"/>
              </a:spcAft>
              <a:buClr>
                <a:srgbClr val="6FBBD8"/>
              </a:buClr>
              <a:buSzPts val="1530"/>
              <a:buNone/>
            </a:pPr>
            <a:r>
              <a:rPr lang="en-US" sz="1530" b="1" u="sng" dirty="0">
                <a:solidFill>
                  <a:srgbClr val="6FBBD8"/>
                </a:solidFill>
                <a:latin typeface="Franklin Gothic Book" panose="020B0503020102020204" pitchFamily="34" charset="0"/>
              </a:rPr>
              <a:t>Potential Impact:</a:t>
            </a:r>
            <a:endParaRPr dirty="0">
              <a:latin typeface="Franklin Gothic Book" panose="020B0503020102020204" pitchFamily="34" charset="0"/>
            </a:endParaRPr>
          </a:p>
          <a:p>
            <a:pPr marL="285750" lvl="0" indent="-285750" algn="l" rtl="0">
              <a:lnSpc>
                <a:spcPct val="90000"/>
              </a:lnSpc>
              <a:spcBef>
                <a:spcPts val="800"/>
              </a:spcBef>
              <a:spcAft>
                <a:spcPts val="0"/>
              </a:spcAft>
              <a:buClr>
                <a:srgbClr val="E4E9EE"/>
              </a:buClr>
              <a:buSzPts val="1530"/>
              <a:buFont typeface="Arial"/>
              <a:buChar char="•"/>
            </a:pPr>
            <a:r>
              <a:rPr lang="en-US" sz="1530" dirty="0">
                <a:solidFill>
                  <a:srgbClr val="E4E9EE"/>
                </a:solidFill>
                <a:latin typeface="Franklin Gothic Book" panose="020B0503020102020204" pitchFamily="34" charset="0"/>
              </a:rPr>
              <a:t>Contribute to the growth of highly skilled workforce for Homeland Security agencies</a:t>
            </a:r>
            <a:endParaRPr dirty="0">
              <a:latin typeface="Franklin Gothic Book" panose="020B0503020102020204" pitchFamily="34" charset="0"/>
            </a:endParaRPr>
          </a:p>
          <a:p>
            <a:pPr marL="285750" lvl="0" indent="-285750" algn="l" rtl="0">
              <a:lnSpc>
                <a:spcPct val="90000"/>
              </a:lnSpc>
              <a:spcBef>
                <a:spcPts val="200"/>
              </a:spcBef>
              <a:spcAft>
                <a:spcPts val="0"/>
              </a:spcAft>
              <a:buClr>
                <a:srgbClr val="E4E9EE"/>
              </a:buClr>
              <a:buSzPts val="1530"/>
              <a:buFont typeface="Arial"/>
              <a:buChar char="•"/>
            </a:pPr>
            <a:r>
              <a:rPr lang="en-US" sz="1530" dirty="0">
                <a:solidFill>
                  <a:srgbClr val="E4E9EE"/>
                </a:solidFill>
                <a:latin typeface="Franklin Gothic Book" panose="020B0503020102020204" pitchFamily="34" charset="0"/>
              </a:rPr>
              <a:t>Contribute to the capability of USCG Operator and in support of USCG missions in the Arctic. </a:t>
            </a:r>
            <a:endParaRPr dirty="0">
              <a:latin typeface="Franklin Gothic Book" panose="020B0503020102020204" pitchFamily="34" charset="0"/>
            </a:endParaRPr>
          </a:p>
          <a:p>
            <a:pPr marL="285750" lvl="0" indent="-199390" algn="l" rtl="0">
              <a:lnSpc>
                <a:spcPct val="90000"/>
              </a:lnSpc>
              <a:spcBef>
                <a:spcPts val="200"/>
              </a:spcBef>
              <a:spcAft>
                <a:spcPts val="0"/>
              </a:spcAft>
              <a:buClr>
                <a:schemeClr val="dk1"/>
              </a:buClr>
              <a:buSzPts val="1360"/>
              <a:buFont typeface="Arial"/>
              <a:buNone/>
            </a:pPr>
            <a:endParaRPr sz="1360" dirty="0"/>
          </a:p>
        </p:txBody>
      </p:sp>
      <p:grpSp>
        <p:nvGrpSpPr>
          <p:cNvPr id="213" name="Google Shape;213;p28"/>
          <p:cNvGrpSpPr/>
          <p:nvPr/>
        </p:nvGrpSpPr>
        <p:grpSpPr>
          <a:xfrm>
            <a:off x="7193179" y="1928441"/>
            <a:ext cx="4666364" cy="2960389"/>
            <a:chOff x="-245516" y="288300"/>
            <a:chExt cx="4666364" cy="2960389"/>
          </a:xfrm>
        </p:grpSpPr>
        <p:sp>
          <p:nvSpPr>
            <p:cNvPr id="214" name="Google Shape;214;p28"/>
            <p:cNvSpPr/>
            <p:nvPr/>
          </p:nvSpPr>
          <p:spPr>
            <a:xfrm>
              <a:off x="1615032" y="1863373"/>
              <a:ext cx="1385316" cy="1385316"/>
            </a:xfrm>
            <a:prstGeom prst="ellipse">
              <a:avLst/>
            </a:prstGeom>
            <a:solidFill>
              <a:srgbClr val="2A82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8"/>
            <p:cNvSpPr txBox="1"/>
            <p:nvPr/>
          </p:nvSpPr>
          <p:spPr>
            <a:xfrm>
              <a:off x="1718788" y="2066248"/>
              <a:ext cx="1177804" cy="97956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None/>
              </a:pPr>
              <a:r>
                <a:rPr lang="en-US" sz="1700" b="1" i="0" u="none" strike="noStrike" cap="none" dirty="0">
                  <a:solidFill>
                    <a:srgbClr val="E4E9EE"/>
                  </a:solidFill>
                  <a:latin typeface="Franklin Gothic Book" panose="020B0503020102020204" pitchFamily="34" charset="0"/>
                  <a:ea typeface="Source Sans Pro"/>
                  <a:cs typeface="Source Sans Pro"/>
                  <a:sym typeface="Source Sans Pro"/>
                </a:rPr>
                <a:t>ADAC Fellowship Program</a:t>
              </a:r>
              <a:endParaRPr sz="1700" b="1"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216" name="Google Shape;216;p28"/>
            <p:cNvSpPr/>
            <p:nvPr/>
          </p:nvSpPr>
          <p:spPr>
            <a:xfrm rot="-8323778">
              <a:off x="614976" y="1432412"/>
              <a:ext cx="1274659" cy="394815"/>
            </a:xfrm>
            <a:prstGeom prst="leftArrow">
              <a:avLst>
                <a:gd name="adj1" fmla="val 60000"/>
                <a:gd name="adj2" fmla="val 50000"/>
              </a:avLst>
            </a:prstGeom>
            <a:solidFill>
              <a:srgbClr val="ABC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8"/>
            <p:cNvSpPr/>
            <p:nvPr/>
          </p:nvSpPr>
          <p:spPr>
            <a:xfrm>
              <a:off x="-215683" y="760735"/>
              <a:ext cx="1538766" cy="938069"/>
            </a:xfrm>
            <a:prstGeom prst="roundRect">
              <a:avLst>
                <a:gd name="adj" fmla="val 10000"/>
              </a:avLst>
            </a:prstGeom>
            <a:solidFill>
              <a:srgbClr val="2A82A4"/>
            </a:solidFill>
            <a:ln>
              <a:noFill/>
            </a:ln>
            <a:effectLst>
              <a:glow rad="622300">
                <a:schemeClr val="bg1">
                  <a:lumMod val="10000"/>
                  <a:lumOff val="90000"/>
                </a:schemeClr>
              </a:glo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8"/>
            <p:cNvSpPr txBox="1"/>
            <p:nvPr/>
          </p:nvSpPr>
          <p:spPr>
            <a:xfrm>
              <a:off x="-245516" y="760735"/>
              <a:ext cx="1500887" cy="900190"/>
            </a:xfrm>
            <a:prstGeom prst="rect">
              <a:avLst/>
            </a:prstGeom>
            <a:noFill/>
            <a:ln>
              <a:noFill/>
            </a:ln>
            <a:effectLst>
              <a:glow rad="101600">
                <a:schemeClr val="accent2">
                  <a:satMod val="175000"/>
                  <a:alpha val="40000"/>
                </a:schemeClr>
              </a:glow>
            </a:effectLst>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1800" b="0" i="0" u="none" strike="noStrike" cap="none" dirty="0">
                  <a:solidFill>
                    <a:srgbClr val="E4E9EE"/>
                  </a:solidFill>
                  <a:latin typeface="Franklin Gothic Book" panose="020B0503020102020204" pitchFamily="34" charset="0"/>
                  <a:ea typeface="Source Sans Pro"/>
                  <a:cs typeface="Source Sans Pro"/>
                  <a:sym typeface="Source Sans Pro"/>
                </a:rPr>
                <a:t>Career Development Grant (CDG)</a:t>
              </a:r>
              <a:endParaRPr sz="1800" b="0"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219" name="Google Shape;219;p28"/>
            <p:cNvSpPr/>
            <p:nvPr/>
          </p:nvSpPr>
          <p:spPr>
            <a:xfrm rot="-5400000">
              <a:off x="1749902" y="1043249"/>
              <a:ext cx="1115576" cy="394815"/>
            </a:xfrm>
            <a:prstGeom prst="leftArrow">
              <a:avLst>
                <a:gd name="adj1" fmla="val 60000"/>
                <a:gd name="adj2" fmla="val 50000"/>
              </a:avLst>
            </a:prstGeom>
            <a:solidFill>
              <a:srgbClr val="ABC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8"/>
            <p:cNvSpPr/>
            <p:nvPr/>
          </p:nvSpPr>
          <p:spPr>
            <a:xfrm>
              <a:off x="1596556" y="288300"/>
              <a:ext cx="1422268" cy="789135"/>
            </a:xfrm>
            <a:prstGeom prst="roundRect">
              <a:avLst>
                <a:gd name="adj" fmla="val 10000"/>
              </a:avLst>
            </a:prstGeom>
            <a:solidFill>
              <a:srgbClr val="2A82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8"/>
            <p:cNvSpPr txBox="1"/>
            <p:nvPr/>
          </p:nvSpPr>
          <p:spPr>
            <a:xfrm>
              <a:off x="1619669" y="311413"/>
              <a:ext cx="1376042" cy="742909"/>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1800" b="0" i="0" u="none" strike="noStrike" cap="none" dirty="0">
                  <a:solidFill>
                    <a:srgbClr val="E4E9EE"/>
                  </a:solidFill>
                  <a:latin typeface="Franklin Gothic Book" panose="020B0503020102020204" pitchFamily="34" charset="0"/>
                  <a:ea typeface="Source Sans Pro"/>
                  <a:cs typeface="Source Sans Pro"/>
                  <a:sym typeface="Source Sans Pro"/>
                </a:rPr>
                <a:t>Workforce Development</a:t>
              </a:r>
              <a:endParaRPr sz="1800" b="0"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222" name="Google Shape;222;p28"/>
            <p:cNvSpPr/>
            <p:nvPr/>
          </p:nvSpPr>
          <p:spPr>
            <a:xfrm rot="-2100000">
              <a:off x="2827393" y="1604155"/>
              <a:ext cx="1115576" cy="394815"/>
            </a:xfrm>
            <a:prstGeom prst="leftArrow">
              <a:avLst>
                <a:gd name="adj1" fmla="val 60000"/>
                <a:gd name="adj2" fmla="val 50000"/>
              </a:avLst>
            </a:prstGeom>
            <a:solidFill>
              <a:srgbClr val="ABC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8"/>
            <p:cNvSpPr/>
            <p:nvPr/>
          </p:nvSpPr>
          <p:spPr>
            <a:xfrm>
              <a:off x="3263343" y="1114872"/>
              <a:ext cx="1157505" cy="733513"/>
            </a:xfrm>
            <a:prstGeom prst="roundRect">
              <a:avLst>
                <a:gd name="adj" fmla="val 10000"/>
              </a:avLst>
            </a:prstGeom>
            <a:solidFill>
              <a:srgbClr val="2A82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8"/>
            <p:cNvSpPr txBox="1"/>
            <p:nvPr/>
          </p:nvSpPr>
          <p:spPr>
            <a:xfrm>
              <a:off x="3284827" y="1136356"/>
              <a:ext cx="1114537" cy="690545"/>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1800" b="0" i="0" u="none" strike="noStrike" cap="none" dirty="0">
                  <a:solidFill>
                    <a:srgbClr val="E4E9EE"/>
                  </a:solidFill>
                  <a:latin typeface="Franklin Gothic Book" panose="020B0503020102020204" pitchFamily="34" charset="0"/>
                  <a:ea typeface="Source Sans Pro"/>
                  <a:cs typeface="Source Sans Pro"/>
                  <a:sym typeface="Source Sans Pro"/>
                </a:rPr>
                <a:t>MSI/ASIP 2019</a:t>
              </a:r>
              <a:endParaRPr sz="1800" b="0" i="0" u="none" strike="noStrike" cap="none" dirty="0">
                <a:solidFill>
                  <a:schemeClr val="lt1"/>
                </a:solidFill>
                <a:latin typeface="Franklin Gothic Book" panose="020B0503020102020204" pitchFamily="34" charset="0"/>
                <a:ea typeface="Calibri"/>
                <a:cs typeface="Calibri"/>
                <a:sym typeface="Calibri"/>
              </a:endParaRPr>
            </a:p>
          </p:txBody>
        </p:sp>
      </p:grpSp>
      <p:sp>
        <p:nvSpPr>
          <p:cNvPr id="17"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9"/>
          <p:cNvSpPr txBox="1">
            <a:spLocks noGrp="1"/>
          </p:cNvSpPr>
          <p:nvPr>
            <p:ph type="title"/>
          </p:nvPr>
        </p:nvSpPr>
        <p:spPr>
          <a:xfrm>
            <a:off x="540209" y="378439"/>
            <a:ext cx="5862937" cy="41869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700"/>
              <a:buFont typeface="Source Sans Pro"/>
              <a:buNone/>
            </a:pPr>
            <a:r>
              <a:rPr lang="en-US" sz="2700" dirty="0">
                <a:latin typeface="Franklin Gothic Book" panose="020B0503020102020204" pitchFamily="34" charset="0"/>
              </a:rPr>
              <a:t>Workforce Development (WFD)</a:t>
            </a:r>
            <a:endParaRPr sz="2700" dirty="0">
              <a:latin typeface="Franklin Gothic Book" panose="020B0503020102020204" pitchFamily="34" charset="0"/>
            </a:endParaRPr>
          </a:p>
        </p:txBody>
      </p:sp>
      <p:sp>
        <p:nvSpPr>
          <p:cNvPr id="231" name="Google Shape;231;p29"/>
          <p:cNvSpPr txBox="1">
            <a:spLocks noGrp="1"/>
          </p:cNvSpPr>
          <p:nvPr>
            <p:ph type="body" idx="3"/>
          </p:nvPr>
        </p:nvSpPr>
        <p:spPr>
          <a:xfrm>
            <a:off x="240632" y="813629"/>
            <a:ext cx="7161195" cy="490377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572"/>
              <a:buNone/>
            </a:pPr>
            <a:r>
              <a:rPr lang="en-US" sz="1572" dirty="0">
                <a:latin typeface="Franklin Gothic Book" panose="020B0503020102020204" pitchFamily="34" charset="0"/>
              </a:rPr>
              <a:t>ADAC’s WFD Fellows are funded via a DHS S&amp;T OUP Cooperative Grant</a:t>
            </a:r>
            <a:endParaRPr dirty="0">
              <a:latin typeface="Franklin Gothic Book" panose="020B0503020102020204" pitchFamily="34" charset="0"/>
            </a:endParaRPr>
          </a:p>
          <a:p>
            <a:pPr marL="742950" lvl="1" indent="-285750" algn="l" rtl="0">
              <a:lnSpc>
                <a:spcPct val="90000"/>
              </a:lnSpc>
              <a:spcBef>
                <a:spcPts val="200"/>
              </a:spcBef>
              <a:spcAft>
                <a:spcPts val="0"/>
              </a:spcAft>
              <a:buClr>
                <a:schemeClr val="dk1"/>
              </a:buClr>
              <a:buSzPts val="1387"/>
              <a:buFont typeface="Arial"/>
              <a:buChar char="•"/>
            </a:pPr>
            <a:r>
              <a:rPr lang="en-US" sz="1387" dirty="0">
                <a:latin typeface="Franklin Gothic Book" panose="020B0503020102020204" pitchFamily="34" charset="0"/>
              </a:rPr>
              <a:t>Since the DHS CDG Supplemental Award will be exhausted at the end of Program Year 5, all additional new student fellows are awarded grant funding through the WFD program. </a:t>
            </a:r>
            <a:endParaRPr dirty="0">
              <a:latin typeface="Franklin Gothic Book" panose="020B0503020102020204" pitchFamily="34" charset="0"/>
            </a:endParaRPr>
          </a:p>
          <a:p>
            <a:pPr marL="228600" lvl="0" indent="-171450" algn="l" rtl="0">
              <a:lnSpc>
                <a:spcPct val="90000"/>
              </a:lnSpc>
              <a:spcBef>
                <a:spcPts val="200"/>
              </a:spcBef>
              <a:spcAft>
                <a:spcPts val="0"/>
              </a:spcAft>
              <a:buClr>
                <a:schemeClr val="dk1"/>
              </a:buClr>
              <a:buSzPts val="1480"/>
              <a:buNone/>
            </a:pPr>
            <a:endParaRPr sz="1480" b="1" u="sng" dirty="0">
              <a:solidFill>
                <a:srgbClr val="E4E9EE"/>
              </a:solidFill>
              <a:latin typeface="Franklin Gothic Book" panose="020B0503020102020204" pitchFamily="34" charset="0"/>
            </a:endParaRPr>
          </a:p>
          <a:p>
            <a:pPr marL="228600" lvl="0" indent="-171450" algn="l" rtl="0">
              <a:lnSpc>
                <a:spcPct val="90000"/>
              </a:lnSpc>
              <a:spcBef>
                <a:spcPts val="800"/>
              </a:spcBef>
              <a:spcAft>
                <a:spcPts val="0"/>
              </a:spcAft>
              <a:buClr>
                <a:srgbClr val="6FBBD8"/>
              </a:buClr>
              <a:buSzPts val="1480"/>
              <a:buNone/>
            </a:pPr>
            <a:r>
              <a:rPr lang="en-US" sz="1480" b="1" u="sng" dirty="0">
                <a:solidFill>
                  <a:srgbClr val="6FBBD8"/>
                </a:solidFill>
                <a:latin typeface="Franklin Gothic Book" panose="020B0503020102020204" pitchFamily="34" charset="0"/>
              </a:rPr>
              <a:t>Project Objectives:</a:t>
            </a:r>
            <a:endParaRPr dirty="0">
              <a:latin typeface="Franklin Gothic Book" panose="020B0503020102020204" pitchFamily="34" charset="0"/>
            </a:endParaRPr>
          </a:p>
          <a:p>
            <a:pPr marL="285750" lvl="0" indent="-285750" algn="l" rtl="0">
              <a:lnSpc>
                <a:spcPct val="90000"/>
              </a:lnSpc>
              <a:spcBef>
                <a:spcPts val="800"/>
              </a:spcBef>
              <a:spcAft>
                <a:spcPts val="0"/>
              </a:spcAft>
              <a:buClr>
                <a:srgbClr val="E4E9EE"/>
              </a:buClr>
              <a:buSzPts val="1480"/>
              <a:buFont typeface="Arial"/>
              <a:buChar char="•"/>
            </a:pPr>
            <a:r>
              <a:rPr lang="en-US" sz="1480" dirty="0">
                <a:solidFill>
                  <a:srgbClr val="E4E9EE"/>
                </a:solidFill>
                <a:latin typeface="Franklin Gothic Book" panose="020B0503020102020204" pitchFamily="34" charset="0"/>
              </a:rPr>
              <a:t>Attract the highest caliber undergraduate and graduate students to our science and engineering programs at UAA.</a:t>
            </a:r>
            <a:endParaRPr dirty="0">
              <a:latin typeface="Franklin Gothic Book" panose="020B0503020102020204" pitchFamily="34" charset="0"/>
            </a:endParaRPr>
          </a:p>
          <a:p>
            <a:pPr marL="285750" lvl="0" indent="-285750" algn="l" rtl="0">
              <a:lnSpc>
                <a:spcPct val="90000"/>
              </a:lnSpc>
              <a:spcBef>
                <a:spcPts val="200"/>
              </a:spcBef>
              <a:spcAft>
                <a:spcPts val="0"/>
              </a:spcAft>
              <a:buClr>
                <a:srgbClr val="E4E9EE"/>
              </a:buClr>
              <a:buSzPts val="1480"/>
              <a:buFont typeface="Arial"/>
              <a:buChar char="•"/>
            </a:pPr>
            <a:r>
              <a:rPr lang="en-US" sz="1480" dirty="0">
                <a:solidFill>
                  <a:srgbClr val="E4E9EE"/>
                </a:solidFill>
                <a:latin typeface="Franklin Gothic Book" panose="020B0503020102020204" pitchFamily="34" charset="0"/>
              </a:rPr>
              <a:t>Nurture and train these students for careers in DHS — related applied fields of science and technology.</a:t>
            </a:r>
            <a:endParaRPr dirty="0">
              <a:latin typeface="Franklin Gothic Book" panose="020B0503020102020204" pitchFamily="34" charset="0"/>
            </a:endParaRPr>
          </a:p>
          <a:p>
            <a:pPr marL="285750" lvl="0" indent="-285750" algn="l" rtl="0">
              <a:lnSpc>
                <a:spcPct val="90000"/>
              </a:lnSpc>
              <a:spcBef>
                <a:spcPts val="200"/>
              </a:spcBef>
              <a:spcAft>
                <a:spcPts val="0"/>
              </a:spcAft>
              <a:buClr>
                <a:srgbClr val="E4E9EE"/>
              </a:buClr>
              <a:buSzPts val="1480"/>
              <a:buFont typeface="Arial"/>
              <a:buChar char="•"/>
            </a:pPr>
            <a:r>
              <a:rPr lang="en-US" sz="1480" dirty="0">
                <a:solidFill>
                  <a:srgbClr val="E4E9EE"/>
                </a:solidFill>
                <a:latin typeface="Franklin Gothic Book" panose="020B0503020102020204" pitchFamily="34" charset="0"/>
              </a:rPr>
              <a:t>Provide students with opportunities for direct involvement in DHS operations and embedded research among our DHS collaborators and stakeholders.</a:t>
            </a:r>
            <a:endParaRPr dirty="0">
              <a:latin typeface="Franklin Gothic Book" panose="020B0503020102020204" pitchFamily="34" charset="0"/>
            </a:endParaRPr>
          </a:p>
          <a:p>
            <a:pPr marL="285750" lvl="0" indent="-285750" algn="l" rtl="0">
              <a:lnSpc>
                <a:spcPct val="90000"/>
              </a:lnSpc>
              <a:spcBef>
                <a:spcPts val="200"/>
              </a:spcBef>
              <a:spcAft>
                <a:spcPts val="0"/>
              </a:spcAft>
              <a:buClr>
                <a:srgbClr val="E4E9EE"/>
              </a:buClr>
              <a:buSzPts val="1480"/>
              <a:buFont typeface="Arial"/>
              <a:buChar char="•"/>
            </a:pPr>
            <a:r>
              <a:rPr lang="en-US" sz="1480" dirty="0">
                <a:solidFill>
                  <a:srgbClr val="E4E9EE"/>
                </a:solidFill>
                <a:latin typeface="Franklin Gothic Book" panose="020B0503020102020204" pitchFamily="34" charset="0"/>
              </a:rPr>
              <a:t>Provide education and mentorship to students that leads to timely completion of degrees and fulfilling careers in DHS Enterprise.</a:t>
            </a:r>
            <a:endParaRPr dirty="0">
              <a:latin typeface="Franklin Gothic Book" panose="020B0503020102020204" pitchFamily="34" charset="0"/>
            </a:endParaRPr>
          </a:p>
          <a:p>
            <a:pPr marL="0" lvl="0" indent="0" algn="l" rtl="0">
              <a:lnSpc>
                <a:spcPct val="90000"/>
              </a:lnSpc>
              <a:spcBef>
                <a:spcPts val="200"/>
              </a:spcBef>
              <a:spcAft>
                <a:spcPts val="0"/>
              </a:spcAft>
              <a:buClr>
                <a:schemeClr val="dk1"/>
              </a:buClr>
              <a:buSzPts val="1480"/>
              <a:buNone/>
            </a:pPr>
            <a:endParaRPr sz="1480" dirty="0">
              <a:solidFill>
                <a:srgbClr val="E4E9EE"/>
              </a:solidFill>
              <a:latin typeface="Franklin Gothic Book" panose="020B0503020102020204" pitchFamily="34" charset="0"/>
            </a:endParaRPr>
          </a:p>
          <a:p>
            <a:pPr marL="228600" lvl="0" indent="-171450" algn="l" rtl="0">
              <a:lnSpc>
                <a:spcPct val="90000"/>
              </a:lnSpc>
              <a:spcBef>
                <a:spcPts val="200"/>
              </a:spcBef>
              <a:spcAft>
                <a:spcPts val="0"/>
              </a:spcAft>
              <a:buClr>
                <a:srgbClr val="6FBBD8"/>
              </a:buClr>
              <a:buSzPts val="1480"/>
              <a:buNone/>
            </a:pPr>
            <a:r>
              <a:rPr lang="en-US" sz="1480" b="1" u="sng" dirty="0">
                <a:solidFill>
                  <a:srgbClr val="6FBBD8"/>
                </a:solidFill>
                <a:latin typeface="Franklin Gothic Book" panose="020B0503020102020204" pitchFamily="34" charset="0"/>
              </a:rPr>
              <a:t>Potential Impact:</a:t>
            </a:r>
            <a:endParaRPr dirty="0">
              <a:latin typeface="Franklin Gothic Book" panose="020B0503020102020204" pitchFamily="34" charset="0"/>
            </a:endParaRPr>
          </a:p>
          <a:p>
            <a:pPr marL="285750" lvl="0" indent="-285750" algn="l" rtl="0">
              <a:lnSpc>
                <a:spcPct val="90000"/>
              </a:lnSpc>
              <a:spcBef>
                <a:spcPts val="800"/>
              </a:spcBef>
              <a:spcAft>
                <a:spcPts val="0"/>
              </a:spcAft>
              <a:buClr>
                <a:srgbClr val="E4E9EE"/>
              </a:buClr>
              <a:buSzPts val="1480"/>
              <a:buFont typeface="Arial"/>
              <a:buChar char="•"/>
            </a:pPr>
            <a:r>
              <a:rPr lang="en-US" sz="1480" dirty="0">
                <a:solidFill>
                  <a:srgbClr val="E4E9EE"/>
                </a:solidFill>
                <a:latin typeface="Franklin Gothic Book" panose="020B0503020102020204" pitchFamily="34" charset="0"/>
              </a:rPr>
              <a:t>Contribute to the growth of highly skilled workforce for Homeland Security agencies</a:t>
            </a:r>
            <a:endParaRPr dirty="0">
              <a:latin typeface="Franklin Gothic Book" panose="020B0503020102020204" pitchFamily="34" charset="0"/>
            </a:endParaRPr>
          </a:p>
          <a:p>
            <a:pPr marL="285750" lvl="0" indent="-285750" algn="l" rtl="0">
              <a:lnSpc>
                <a:spcPct val="90000"/>
              </a:lnSpc>
              <a:spcBef>
                <a:spcPts val="200"/>
              </a:spcBef>
              <a:spcAft>
                <a:spcPts val="0"/>
              </a:spcAft>
              <a:buClr>
                <a:srgbClr val="E4E9EE"/>
              </a:buClr>
              <a:buSzPts val="1480"/>
              <a:buFont typeface="Arial"/>
              <a:buChar char="•"/>
            </a:pPr>
            <a:r>
              <a:rPr lang="en-US" sz="1480" dirty="0">
                <a:solidFill>
                  <a:srgbClr val="E4E9EE"/>
                </a:solidFill>
                <a:latin typeface="Franklin Gothic Book" panose="020B0503020102020204" pitchFamily="34" charset="0"/>
              </a:rPr>
              <a:t>Contribute to the capability of USCG Operator and in support of USCG missions in the Arctic. </a:t>
            </a:r>
            <a:endParaRPr dirty="0">
              <a:latin typeface="Franklin Gothic Book" panose="020B0503020102020204" pitchFamily="34" charset="0"/>
            </a:endParaRPr>
          </a:p>
          <a:p>
            <a:pPr marL="0" lvl="0" indent="0" algn="l" rtl="0">
              <a:lnSpc>
                <a:spcPct val="90000"/>
              </a:lnSpc>
              <a:spcBef>
                <a:spcPts val="200"/>
              </a:spcBef>
              <a:spcAft>
                <a:spcPts val="0"/>
              </a:spcAft>
              <a:buClr>
                <a:schemeClr val="dk1"/>
              </a:buClr>
              <a:buSzPts val="1480"/>
              <a:buNone/>
            </a:pPr>
            <a:endParaRPr sz="1480" dirty="0">
              <a:latin typeface="Franklin Gothic Book" panose="020B0503020102020204" pitchFamily="34" charset="0"/>
            </a:endParaRPr>
          </a:p>
        </p:txBody>
      </p:sp>
      <p:grpSp>
        <p:nvGrpSpPr>
          <p:cNvPr id="232" name="Google Shape;232;p29"/>
          <p:cNvGrpSpPr/>
          <p:nvPr/>
        </p:nvGrpSpPr>
        <p:grpSpPr>
          <a:xfrm>
            <a:off x="7218947" y="2196769"/>
            <a:ext cx="4558003" cy="3066039"/>
            <a:chOff x="0" y="146588"/>
            <a:chExt cx="4558003" cy="3066039"/>
          </a:xfrm>
        </p:grpSpPr>
        <p:sp>
          <p:nvSpPr>
            <p:cNvPr id="233" name="Google Shape;233;p29"/>
            <p:cNvSpPr/>
            <p:nvPr/>
          </p:nvSpPr>
          <p:spPr>
            <a:xfrm>
              <a:off x="1623383" y="1763715"/>
              <a:ext cx="1448912" cy="1448912"/>
            </a:xfrm>
            <a:prstGeom prst="ellipse">
              <a:avLst/>
            </a:prstGeom>
            <a:solidFill>
              <a:srgbClr val="2A82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9"/>
            <p:cNvSpPr txBox="1"/>
            <p:nvPr/>
          </p:nvSpPr>
          <p:spPr>
            <a:xfrm>
              <a:off x="1729477" y="1975903"/>
              <a:ext cx="1236724" cy="102453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None/>
              </a:pPr>
              <a:r>
                <a:rPr lang="en-US" sz="1700" b="1" i="0" u="none" strike="noStrike" cap="none" dirty="0">
                  <a:solidFill>
                    <a:srgbClr val="E4E9EE"/>
                  </a:solidFill>
                  <a:latin typeface="Franklin Gothic Book" panose="020B0503020102020204" pitchFamily="34" charset="0"/>
                  <a:ea typeface="Source Sans Pro"/>
                  <a:cs typeface="Source Sans Pro"/>
                  <a:sym typeface="Source Sans Pro"/>
                </a:rPr>
                <a:t>ADAC Fellowship Program</a:t>
              </a:r>
              <a:endParaRPr sz="1700" b="1"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235" name="Google Shape;235;p29"/>
            <p:cNvSpPr/>
            <p:nvPr/>
          </p:nvSpPr>
          <p:spPr>
            <a:xfrm rot="-8345954">
              <a:off x="420085" y="1439239"/>
              <a:ext cx="1363794" cy="412940"/>
            </a:xfrm>
            <a:prstGeom prst="leftArrow">
              <a:avLst>
                <a:gd name="adj1" fmla="val 60000"/>
                <a:gd name="adj2" fmla="val 50000"/>
              </a:avLst>
            </a:prstGeom>
            <a:solidFill>
              <a:srgbClr val="ABC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9"/>
            <p:cNvSpPr/>
            <p:nvPr/>
          </p:nvSpPr>
          <p:spPr>
            <a:xfrm>
              <a:off x="0" y="673766"/>
              <a:ext cx="1418903" cy="790301"/>
            </a:xfrm>
            <a:prstGeom prst="roundRect">
              <a:avLst>
                <a:gd name="adj" fmla="val 10000"/>
              </a:avLst>
            </a:prstGeom>
            <a:solidFill>
              <a:srgbClr val="2A82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9"/>
            <p:cNvSpPr txBox="1"/>
            <p:nvPr/>
          </p:nvSpPr>
          <p:spPr>
            <a:xfrm>
              <a:off x="23147" y="696913"/>
              <a:ext cx="1372609" cy="744007"/>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1800" b="0" i="0" u="none" strike="noStrike" cap="none" dirty="0">
                  <a:solidFill>
                    <a:srgbClr val="E4E9EE"/>
                  </a:solidFill>
                  <a:latin typeface="Franklin Gothic Book" panose="020B0503020102020204" pitchFamily="34" charset="0"/>
                  <a:ea typeface="Source Sans Pro"/>
                  <a:cs typeface="Source Sans Pro"/>
                  <a:sym typeface="Source Sans Pro"/>
                </a:rPr>
                <a:t>Career Development Grant (CDG)</a:t>
              </a:r>
              <a:endParaRPr sz="1800" b="0"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238" name="Google Shape;238;p29"/>
            <p:cNvSpPr/>
            <p:nvPr/>
          </p:nvSpPr>
          <p:spPr>
            <a:xfrm rot="-5400000">
              <a:off x="1763911" y="905345"/>
              <a:ext cx="1167858" cy="412940"/>
            </a:xfrm>
            <a:prstGeom prst="leftArrow">
              <a:avLst>
                <a:gd name="adj1" fmla="val 60000"/>
                <a:gd name="adj2" fmla="val 50000"/>
              </a:avLst>
            </a:prstGeom>
            <a:solidFill>
              <a:srgbClr val="ABC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9"/>
            <p:cNvSpPr/>
            <p:nvPr/>
          </p:nvSpPr>
          <p:spPr>
            <a:xfrm>
              <a:off x="1571065" y="146588"/>
              <a:ext cx="1553549" cy="762595"/>
            </a:xfrm>
            <a:prstGeom prst="roundRect">
              <a:avLst>
                <a:gd name="adj" fmla="val 10000"/>
              </a:avLst>
            </a:prstGeom>
            <a:solidFill>
              <a:srgbClr val="2A82A4"/>
            </a:solidFill>
            <a:ln w="12700" cap="flat" cmpd="sng">
              <a:solidFill>
                <a:schemeClr val="lt1"/>
              </a:solidFill>
              <a:prstDash val="solid"/>
              <a:miter lim="800000"/>
              <a:headEnd type="none" w="sm" len="sm"/>
              <a:tailEnd type="none" w="sm" len="sm"/>
            </a:ln>
            <a:effectLst>
              <a:glow rad="558800">
                <a:schemeClr val="bg1">
                  <a:lumMod val="10000"/>
                  <a:lumOff val="90000"/>
                </a:schemeClr>
              </a:glo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9"/>
            <p:cNvSpPr txBox="1"/>
            <p:nvPr/>
          </p:nvSpPr>
          <p:spPr>
            <a:xfrm>
              <a:off x="1563418" y="168924"/>
              <a:ext cx="1508877" cy="717923"/>
            </a:xfrm>
            <a:prstGeom prst="rect">
              <a:avLst/>
            </a:prstGeom>
            <a:noFill/>
            <a:ln>
              <a:noFill/>
            </a:ln>
            <a:effectLst>
              <a:glow rad="1905000">
                <a:schemeClr val="accent4">
                  <a:satMod val="175000"/>
                  <a:alpha val="40000"/>
                </a:schemeClr>
              </a:glow>
            </a:effectLst>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1800" b="0" i="0" u="none" strike="noStrike" cap="none" dirty="0">
                  <a:solidFill>
                    <a:srgbClr val="E4E9EE"/>
                  </a:solidFill>
                  <a:latin typeface="Franklin Gothic Book" panose="020B0503020102020204" pitchFamily="34" charset="0"/>
                  <a:ea typeface="Source Sans Pro"/>
                  <a:cs typeface="Source Sans Pro"/>
                  <a:sym typeface="Source Sans Pro"/>
                </a:rPr>
                <a:t>Workforce Development (WFD)</a:t>
              </a:r>
              <a:endParaRPr sz="1800" b="0"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241" name="Google Shape;241;p29"/>
            <p:cNvSpPr/>
            <p:nvPr/>
          </p:nvSpPr>
          <p:spPr>
            <a:xfrm rot="-2154468">
              <a:off x="2877700" y="1467609"/>
              <a:ext cx="1188884" cy="412940"/>
            </a:xfrm>
            <a:prstGeom prst="leftArrow">
              <a:avLst>
                <a:gd name="adj1" fmla="val 60000"/>
                <a:gd name="adj2" fmla="val 50000"/>
              </a:avLst>
            </a:prstGeom>
            <a:solidFill>
              <a:srgbClr val="ABC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9"/>
            <p:cNvSpPr/>
            <p:nvPr/>
          </p:nvSpPr>
          <p:spPr>
            <a:xfrm>
              <a:off x="3349231" y="941855"/>
              <a:ext cx="1208772" cy="767187"/>
            </a:xfrm>
            <a:prstGeom prst="roundRect">
              <a:avLst>
                <a:gd name="adj" fmla="val 10000"/>
              </a:avLst>
            </a:prstGeom>
            <a:solidFill>
              <a:srgbClr val="2A82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9"/>
            <p:cNvSpPr txBox="1"/>
            <p:nvPr/>
          </p:nvSpPr>
          <p:spPr>
            <a:xfrm>
              <a:off x="3371701" y="964325"/>
              <a:ext cx="1163832" cy="722247"/>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1800" b="0" i="0" u="none" strike="noStrike" cap="none" dirty="0">
                  <a:solidFill>
                    <a:srgbClr val="E4E9EE"/>
                  </a:solidFill>
                  <a:latin typeface="Franklin Gothic Book" panose="020B0503020102020204" pitchFamily="34" charset="0"/>
                  <a:ea typeface="Source Sans Pro"/>
                  <a:cs typeface="Source Sans Pro"/>
                  <a:sym typeface="Source Sans Pro"/>
                </a:rPr>
                <a:t>MSI/ASIP 2019</a:t>
              </a:r>
              <a:endParaRPr sz="1800" b="0" i="0" u="none" strike="noStrike" cap="none" dirty="0">
                <a:solidFill>
                  <a:schemeClr val="lt1"/>
                </a:solidFill>
                <a:latin typeface="Franklin Gothic Book" panose="020B0503020102020204" pitchFamily="34" charset="0"/>
                <a:ea typeface="Calibri"/>
                <a:cs typeface="Calibri"/>
                <a:sym typeface="Calibri"/>
              </a:endParaRPr>
            </a:p>
          </p:txBody>
        </p:sp>
      </p:grpSp>
      <p:sp>
        <p:nvSpPr>
          <p:cNvPr id="17"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0"/>
          <p:cNvSpPr txBox="1">
            <a:spLocks noGrp="1"/>
          </p:cNvSpPr>
          <p:nvPr>
            <p:ph type="title"/>
          </p:nvPr>
        </p:nvSpPr>
        <p:spPr>
          <a:xfrm>
            <a:off x="540209" y="378439"/>
            <a:ext cx="7978149" cy="80546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700"/>
              <a:buFont typeface="Source Sans Pro"/>
              <a:buNone/>
            </a:pPr>
            <a:r>
              <a:rPr lang="en-US" sz="2700" dirty="0">
                <a:latin typeface="Franklin Gothic Book" panose="020B0503020102020204" pitchFamily="34" charset="0"/>
              </a:rPr>
              <a:t>Integrated Minority Serving Institute (MSI)/Arctic Summer Internship Project (ASIP)</a:t>
            </a:r>
            <a:endParaRPr sz="2700" dirty="0">
              <a:latin typeface="Franklin Gothic Book" panose="020B0503020102020204" pitchFamily="34" charset="0"/>
            </a:endParaRPr>
          </a:p>
        </p:txBody>
      </p:sp>
      <p:sp>
        <p:nvSpPr>
          <p:cNvPr id="250" name="Google Shape;250;p30"/>
          <p:cNvSpPr txBox="1">
            <a:spLocks noGrp="1"/>
          </p:cNvSpPr>
          <p:nvPr>
            <p:ph type="body" idx="3"/>
          </p:nvPr>
        </p:nvSpPr>
        <p:spPr>
          <a:xfrm>
            <a:off x="240632" y="1183907"/>
            <a:ext cx="7286324" cy="441736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572"/>
              <a:buNone/>
            </a:pPr>
            <a:endParaRPr sz="1572" b="1" u="sng" dirty="0"/>
          </a:p>
          <a:p>
            <a:pPr marL="0" lvl="0" indent="0" algn="l" rtl="0">
              <a:lnSpc>
                <a:spcPct val="90000"/>
              </a:lnSpc>
              <a:spcBef>
                <a:spcPts val="200"/>
              </a:spcBef>
              <a:spcAft>
                <a:spcPts val="0"/>
              </a:spcAft>
              <a:buClr>
                <a:srgbClr val="6FBBD8"/>
              </a:buClr>
              <a:buSzPts val="1572"/>
              <a:buNone/>
            </a:pPr>
            <a:r>
              <a:rPr lang="en-US" sz="1572" b="1" u="sng" dirty="0">
                <a:solidFill>
                  <a:srgbClr val="6FBBD8"/>
                </a:solidFill>
                <a:latin typeface="Franklin Gothic Book" panose="020B0503020102020204" pitchFamily="34" charset="0"/>
              </a:rPr>
              <a:t>Project Description:</a:t>
            </a:r>
            <a:r>
              <a:rPr lang="en-US" sz="1572" b="1" u="sng" dirty="0">
                <a:latin typeface="Franklin Gothic Book" panose="020B0503020102020204" pitchFamily="34" charset="0"/>
              </a:rPr>
              <a:t> </a:t>
            </a:r>
            <a:endParaRPr dirty="0">
              <a:latin typeface="Franklin Gothic Book" panose="020B0503020102020204" pitchFamily="34" charset="0"/>
            </a:endParaRPr>
          </a:p>
          <a:p>
            <a:pPr marL="285750" lvl="0" indent="-285750" algn="l" rtl="0">
              <a:lnSpc>
                <a:spcPct val="90000"/>
              </a:lnSpc>
              <a:spcBef>
                <a:spcPts val="200"/>
              </a:spcBef>
              <a:spcAft>
                <a:spcPts val="0"/>
              </a:spcAft>
              <a:buClr>
                <a:schemeClr val="dk1"/>
              </a:buClr>
              <a:buSzPts val="1572"/>
              <a:buFont typeface="Arial"/>
              <a:buChar char="•"/>
            </a:pPr>
            <a:r>
              <a:rPr lang="en-US" sz="1572" dirty="0">
                <a:latin typeface="Franklin Gothic Book" panose="020B0503020102020204" pitchFamily="34" charset="0"/>
              </a:rPr>
              <a:t>In Program Year 5, ADAC will recruit summer interns from under-represented classifications with designated Minority Serving Institutions (MSI) and Significant Minority Enrollment (SME) institutions. </a:t>
            </a:r>
            <a:endParaRPr dirty="0">
              <a:latin typeface="Franklin Gothic Book" panose="020B0503020102020204" pitchFamily="34" charset="0"/>
            </a:endParaRPr>
          </a:p>
          <a:p>
            <a:pPr marL="285750" lvl="0" indent="-285750" algn="l" rtl="0">
              <a:lnSpc>
                <a:spcPct val="90000"/>
              </a:lnSpc>
              <a:spcBef>
                <a:spcPts val="200"/>
              </a:spcBef>
              <a:spcAft>
                <a:spcPts val="0"/>
              </a:spcAft>
              <a:buClr>
                <a:schemeClr val="dk1"/>
              </a:buClr>
              <a:buSzPts val="1572"/>
              <a:buFont typeface="Arial"/>
              <a:buChar char="•"/>
            </a:pPr>
            <a:r>
              <a:rPr lang="en-US" sz="1572" dirty="0">
                <a:latin typeface="Franklin Gothic Book" panose="020B0503020102020204" pitchFamily="34" charset="0"/>
              </a:rPr>
              <a:t>The Minority Summer Internship will integrate these interns along with additional participating ADAC Fellows for a 2019 Arctic Summer Internship Program (ASIP). </a:t>
            </a:r>
            <a:endParaRPr dirty="0">
              <a:latin typeface="Franklin Gothic Book" panose="020B0503020102020204" pitchFamily="34" charset="0"/>
            </a:endParaRPr>
          </a:p>
          <a:p>
            <a:pPr marL="285750" lvl="0" indent="-285750" algn="l" rtl="0">
              <a:lnSpc>
                <a:spcPct val="90000"/>
              </a:lnSpc>
              <a:spcBef>
                <a:spcPts val="200"/>
              </a:spcBef>
              <a:spcAft>
                <a:spcPts val="0"/>
              </a:spcAft>
              <a:buClr>
                <a:schemeClr val="dk1"/>
              </a:buClr>
              <a:buSzPts val="1572"/>
              <a:buFont typeface="Arial"/>
              <a:buChar char="•"/>
            </a:pPr>
            <a:r>
              <a:rPr lang="en-US" sz="1572" dirty="0">
                <a:latin typeface="Franklin Gothic Book" panose="020B0503020102020204" pitchFamily="34" charset="0"/>
              </a:rPr>
              <a:t>ASIP is a comprehensive internship conducted at the University of Alaska (UAA), which will provide students with the opportunity to visit multiple U.S. Federal Agencies with offices in Anchorage, participate in ADAC research, and take part in Arctic field work conducted in Utqiagvik, Alaska</a:t>
            </a:r>
            <a:endParaRPr sz="1480" b="1" u="sng" dirty="0">
              <a:solidFill>
                <a:srgbClr val="E4E9EE"/>
              </a:solidFill>
              <a:latin typeface="Franklin Gothic Book" panose="020B0503020102020204" pitchFamily="34" charset="0"/>
            </a:endParaRPr>
          </a:p>
          <a:p>
            <a:pPr marL="228600" lvl="0" indent="-171450" algn="l" rtl="0">
              <a:lnSpc>
                <a:spcPct val="90000"/>
              </a:lnSpc>
              <a:spcBef>
                <a:spcPts val="200"/>
              </a:spcBef>
              <a:spcAft>
                <a:spcPts val="0"/>
              </a:spcAft>
              <a:buClr>
                <a:schemeClr val="dk1"/>
              </a:buClr>
              <a:buSzPts val="1480"/>
              <a:buNone/>
            </a:pPr>
            <a:endParaRPr sz="1480" b="1" u="sng" dirty="0">
              <a:solidFill>
                <a:srgbClr val="E4E9EE"/>
              </a:solidFill>
              <a:latin typeface="Franklin Gothic Book" panose="020B0503020102020204" pitchFamily="34" charset="0"/>
            </a:endParaRPr>
          </a:p>
          <a:p>
            <a:pPr marL="228600" lvl="0" indent="-171450" algn="l" rtl="0">
              <a:lnSpc>
                <a:spcPct val="90000"/>
              </a:lnSpc>
              <a:spcBef>
                <a:spcPts val="800"/>
              </a:spcBef>
              <a:spcAft>
                <a:spcPts val="0"/>
              </a:spcAft>
              <a:buClr>
                <a:srgbClr val="6FBBD8"/>
              </a:buClr>
              <a:buSzPts val="1572"/>
              <a:buNone/>
            </a:pPr>
            <a:r>
              <a:rPr lang="en-US" sz="1572" b="1" u="sng" dirty="0">
                <a:solidFill>
                  <a:srgbClr val="6FBBD8"/>
                </a:solidFill>
                <a:latin typeface="Franklin Gothic Book" panose="020B0503020102020204" pitchFamily="34" charset="0"/>
              </a:rPr>
              <a:t>Objective/Purpose:</a:t>
            </a:r>
            <a:endParaRPr sz="1572" b="1" u="sng" dirty="0">
              <a:solidFill>
                <a:srgbClr val="6FBBD8"/>
              </a:solidFill>
              <a:latin typeface="Franklin Gothic Book" panose="020B0503020102020204" pitchFamily="34" charset="0"/>
            </a:endParaRPr>
          </a:p>
          <a:p>
            <a:pPr marL="285750" lvl="0" indent="-285750" algn="l" rtl="0">
              <a:lnSpc>
                <a:spcPct val="90000"/>
              </a:lnSpc>
              <a:spcBef>
                <a:spcPts val="800"/>
              </a:spcBef>
              <a:spcAft>
                <a:spcPts val="0"/>
              </a:spcAft>
              <a:buClr>
                <a:srgbClr val="E4E9EE"/>
              </a:buClr>
              <a:buSzPts val="1572"/>
              <a:buFont typeface="Arial"/>
              <a:buChar char="•"/>
            </a:pPr>
            <a:r>
              <a:rPr lang="en-US" sz="1572" dirty="0">
                <a:solidFill>
                  <a:srgbClr val="E4E9EE"/>
                </a:solidFill>
                <a:latin typeface="Franklin Gothic Book" panose="020B0503020102020204" pitchFamily="34" charset="0"/>
              </a:rPr>
              <a:t>To provide an Arctic focused summer internship program oriented for MSI’s, under-represented classifications, and other ADAC Fellows as part of the student workforce development and preparation for entry into the Homeland Security Enterprise </a:t>
            </a:r>
            <a:endParaRPr sz="1572" dirty="0">
              <a:solidFill>
                <a:srgbClr val="E4E9EE"/>
              </a:solidFill>
              <a:latin typeface="Franklin Gothic Book" panose="020B0503020102020204" pitchFamily="34" charset="0"/>
            </a:endParaRPr>
          </a:p>
          <a:p>
            <a:pPr marL="0" lvl="0" indent="0" algn="l" rtl="0">
              <a:lnSpc>
                <a:spcPct val="90000"/>
              </a:lnSpc>
              <a:spcBef>
                <a:spcPts val="200"/>
              </a:spcBef>
              <a:spcAft>
                <a:spcPts val="0"/>
              </a:spcAft>
              <a:buClr>
                <a:schemeClr val="dk1"/>
              </a:buClr>
              <a:buSzPts val="1480"/>
              <a:buNone/>
            </a:pPr>
            <a:endParaRPr sz="1480" dirty="0">
              <a:solidFill>
                <a:srgbClr val="E4E9EE"/>
              </a:solidFill>
            </a:endParaRPr>
          </a:p>
        </p:txBody>
      </p:sp>
      <p:grpSp>
        <p:nvGrpSpPr>
          <p:cNvPr id="251" name="Google Shape;251;p30"/>
          <p:cNvGrpSpPr/>
          <p:nvPr/>
        </p:nvGrpSpPr>
        <p:grpSpPr>
          <a:xfrm>
            <a:off x="7481469" y="2435415"/>
            <a:ext cx="4295006" cy="2916678"/>
            <a:chOff x="-45487" y="249181"/>
            <a:chExt cx="4295006" cy="2916678"/>
          </a:xfrm>
        </p:grpSpPr>
        <p:sp>
          <p:nvSpPr>
            <p:cNvPr id="252" name="Google Shape;252;p30"/>
            <p:cNvSpPr/>
            <p:nvPr/>
          </p:nvSpPr>
          <p:spPr>
            <a:xfrm>
              <a:off x="1549431" y="1814162"/>
              <a:ext cx="1351697" cy="1351697"/>
            </a:xfrm>
            <a:prstGeom prst="ellipse">
              <a:avLst/>
            </a:prstGeom>
            <a:solidFill>
              <a:srgbClr val="2A82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0"/>
            <p:cNvSpPr txBox="1"/>
            <p:nvPr/>
          </p:nvSpPr>
          <p:spPr>
            <a:xfrm>
              <a:off x="1747382" y="2012113"/>
              <a:ext cx="955795" cy="955795"/>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b="1" i="0" u="none" strike="noStrike" cap="none" dirty="0">
                  <a:solidFill>
                    <a:srgbClr val="E4E9EE"/>
                  </a:solidFill>
                  <a:latin typeface="Franklin Gothic Book" panose="020B0503020102020204" pitchFamily="34" charset="0"/>
                  <a:ea typeface="Source Sans Pro"/>
                  <a:cs typeface="Source Sans Pro"/>
                  <a:sym typeface="Source Sans Pro"/>
                </a:rPr>
                <a:t>ADAC Fellowship Program</a:t>
              </a:r>
              <a:endParaRPr sz="1600" b="1"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254" name="Google Shape;254;p30"/>
            <p:cNvSpPr/>
            <p:nvPr/>
          </p:nvSpPr>
          <p:spPr>
            <a:xfrm rot="-8361003">
              <a:off x="543078" y="1396656"/>
              <a:ext cx="1266293" cy="385233"/>
            </a:xfrm>
            <a:prstGeom prst="leftArrow">
              <a:avLst>
                <a:gd name="adj1" fmla="val 60000"/>
                <a:gd name="adj2" fmla="val 50000"/>
              </a:avLst>
            </a:prstGeom>
            <a:solidFill>
              <a:srgbClr val="ABC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0"/>
            <p:cNvSpPr/>
            <p:nvPr/>
          </p:nvSpPr>
          <p:spPr>
            <a:xfrm>
              <a:off x="0" y="787974"/>
              <a:ext cx="1391708" cy="777689"/>
            </a:xfrm>
            <a:prstGeom prst="roundRect">
              <a:avLst>
                <a:gd name="adj" fmla="val 10000"/>
              </a:avLst>
            </a:prstGeom>
            <a:solidFill>
              <a:srgbClr val="2A82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0"/>
            <p:cNvSpPr txBox="1"/>
            <p:nvPr/>
          </p:nvSpPr>
          <p:spPr>
            <a:xfrm>
              <a:off x="-45487" y="826890"/>
              <a:ext cx="1482683" cy="732133"/>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1800" b="0" i="0" u="none" strike="noStrike" cap="none" dirty="0">
                  <a:solidFill>
                    <a:srgbClr val="E4E9EE"/>
                  </a:solidFill>
                  <a:latin typeface="Franklin Gothic Book" panose="020B0503020102020204" pitchFamily="34" charset="0"/>
                  <a:ea typeface="Source Sans Pro"/>
                  <a:cs typeface="Source Sans Pro"/>
                  <a:sym typeface="Source Sans Pro"/>
                </a:rPr>
                <a:t>Career Development Grant (CDG)</a:t>
              </a:r>
              <a:endParaRPr sz="1800" b="0"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257" name="Google Shape;257;p30"/>
            <p:cNvSpPr/>
            <p:nvPr/>
          </p:nvSpPr>
          <p:spPr>
            <a:xfrm rot="-5400000">
              <a:off x="1681509" y="1014477"/>
              <a:ext cx="1087542" cy="385233"/>
            </a:xfrm>
            <a:prstGeom prst="leftArrow">
              <a:avLst>
                <a:gd name="adj1" fmla="val 60000"/>
                <a:gd name="adj2" fmla="val 50000"/>
              </a:avLst>
            </a:prstGeom>
            <a:solidFill>
              <a:srgbClr val="ABC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0"/>
            <p:cNvSpPr/>
            <p:nvPr/>
          </p:nvSpPr>
          <p:spPr>
            <a:xfrm>
              <a:off x="1481201" y="249181"/>
              <a:ext cx="1488158" cy="828283"/>
            </a:xfrm>
            <a:prstGeom prst="roundRect">
              <a:avLst>
                <a:gd name="adj" fmla="val 10000"/>
              </a:avLst>
            </a:prstGeom>
            <a:solidFill>
              <a:srgbClr val="2A82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0"/>
            <p:cNvSpPr txBox="1"/>
            <p:nvPr/>
          </p:nvSpPr>
          <p:spPr>
            <a:xfrm>
              <a:off x="1505461" y="273441"/>
              <a:ext cx="1439638" cy="779763"/>
            </a:xfrm>
            <a:prstGeom prst="rect">
              <a:avLst/>
            </a:prstGeom>
            <a:noFill/>
            <a:ln>
              <a:noFill/>
            </a:ln>
            <a:effectLst>
              <a:glow rad="165100">
                <a:schemeClr val="bg1">
                  <a:lumMod val="10000"/>
                  <a:lumOff val="90000"/>
                </a:schemeClr>
              </a:glow>
            </a:effectLst>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1800" b="0" i="0" u="none" strike="noStrike" cap="none" dirty="0">
                  <a:solidFill>
                    <a:srgbClr val="E4E9EE"/>
                  </a:solidFill>
                  <a:latin typeface="Franklin Gothic Book" panose="020B0503020102020204" pitchFamily="34" charset="0"/>
                  <a:ea typeface="Source Sans Pro"/>
                  <a:cs typeface="Source Sans Pro"/>
                  <a:sym typeface="Source Sans Pro"/>
                </a:rPr>
                <a:t>Workforce Development (WFD)</a:t>
              </a:r>
              <a:endParaRPr sz="1800" b="0" i="0" u="none" strike="noStrike" cap="none" dirty="0">
                <a:solidFill>
                  <a:srgbClr val="E4E9EE"/>
                </a:solidFill>
                <a:latin typeface="Franklin Gothic Book" panose="020B0503020102020204" pitchFamily="34" charset="0"/>
                <a:ea typeface="Source Sans Pro"/>
                <a:cs typeface="Source Sans Pro"/>
                <a:sym typeface="Source Sans Pro"/>
              </a:endParaRPr>
            </a:p>
          </p:txBody>
        </p:sp>
        <p:sp>
          <p:nvSpPr>
            <p:cNvPr id="260" name="Google Shape;260;p30"/>
            <p:cNvSpPr/>
            <p:nvPr/>
          </p:nvSpPr>
          <p:spPr>
            <a:xfrm rot="-2154468">
              <a:off x="2719684" y="1538571"/>
              <a:ext cx="1107135" cy="385233"/>
            </a:xfrm>
            <a:prstGeom prst="leftArrow">
              <a:avLst>
                <a:gd name="adj1" fmla="val 60000"/>
                <a:gd name="adj2" fmla="val 50000"/>
              </a:avLst>
            </a:prstGeom>
            <a:solidFill>
              <a:srgbClr val="ABC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0"/>
            <p:cNvSpPr/>
            <p:nvPr/>
          </p:nvSpPr>
          <p:spPr>
            <a:xfrm>
              <a:off x="3193722" y="991402"/>
              <a:ext cx="1055797" cy="830255"/>
            </a:xfrm>
            <a:prstGeom prst="roundRect">
              <a:avLst>
                <a:gd name="adj" fmla="val 10000"/>
              </a:avLst>
            </a:prstGeom>
            <a:solidFill>
              <a:srgbClr val="2A82A4"/>
            </a:solidFill>
            <a:ln w="12700" cap="flat" cmpd="sng">
              <a:solidFill>
                <a:schemeClr val="lt1"/>
              </a:solidFill>
              <a:prstDash val="solid"/>
              <a:miter lim="800000"/>
              <a:headEnd type="none" w="sm" len="sm"/>
              <a:tailEnd type="none" w="sm" len="sm"/>
            </a:ln>
            <a:effectLst>
              <a:glow rad="393700">
                <a:schemeClr val="bg1">
                  <a:lumMod val="10000"/>
                  <a:lumOff val="90000"/>
                  <a:alpha val="79000"/>
                </a:schemeClr>
              </a:glo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0"/>
            <p:cNvSpPr txBox="1"/>
            <p:nvPr/>
          </p:nvSpPr>
          <p:spPr>
            <a:xfrm>
              <a:off x="3193722" y="1053204"/>
              <a:ext cx="1007163" cy="781621"/>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1800" b="0" i="0" u="none" strike="noStrike" cap="none" dirty="0">
                  <a:solidFill>
                    <a:srgbClr val="E4E9EE"/>
                  </a:solidFill>
                  <a:latin typeface="Franklin Gothic Book" panose="020B0503020102020204" pitchFamily="34" charset="0"/>
                  <a:ea typeface="Source Sans Pro"/>
                  <a:cs typeface="Source Sans Pro"/>
                  <a:sym typeface="Source Sans Pro"/>
                </a:rPr>
                <a:t>MSI/ASIP 2019</a:t>
              </a:r>
              <a:endParaRPr sz="1800" b="0" i="0" u="none" strike="noStrike" cap="none" dirty="0">
                <a:solidFill>
                  <a:schemeClr val="lt1"/>
                </a:solidFill>
                <a:latin typeface="Franklin Gothic Book" panose="020B0503020102020204" pitchFamily="34" charset="0"/>
                <a:ea typeface="Calibri"/>
                <a:cs typeface="Calibri"/>
                <a:sym typeface="Calibri"/>
              </a:endParaRPr>
            </a:p>
          </p:txBody>
        </p:sp>
      </p:grpSp>
      <p:sp>
        <p:nvSpPr>
          <p:cNvPr id="17"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55650" y="2503714"/>
            <a:ext cx="10515600" cy="1601561"/>
          </a:xfrm>
        </p:spPr>
        <p:txBody>
          <a:bodyPr anchor="ctr"/>
          <a:lstStyle/>
          <a:p>
            <a:pPr algn="ctr"/>
            <a:r>
              <a:rPr lang="en-US" sz="4400" i="1" dirty="0">
                <a:latin typeface="Franklin Gothic Book" panose="020B0503020102020204" pitchFamily="34" charset="0"/>
              </a:rPr>
              <a:t>Current Status:</a:t>
            </a:r>
            <a:r>
              <a:rPr lang="en-US" sz="4400" dirty="0">
                <a:latin typeface="Franklin Gothic Book" panose="020B0503020102020204" pitchFamily="34" charset="0"/>
              </a:rPr>
              <a:t> ADAC’s CDG &amp; WFD Programs</a:t>
            </a:r>
          </a:p>
        </p:txBody>
      </p:sp>
    </p:spTree>
    <p:extLst>
      <p:ext uri="{BB962C8B-B14F-4D97-AF65-F5344CB8AC3E}">
        <p14:creationId xmlns:p14="http://schemas.microsoft.com/office/powerpoint/2010/main" val="55565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2"/>
          <p:cNvSpPr txBox="1">
            <a:spLocks noGrp="1"/>
          </p:cNvSpPr>
          <p:nvPr>
            <p:ph type="title" idx="4294967295"/>
          </p:nvPr>
        </p:nvSpPr>
        <p:spPr>
          <a:xfrm>
            <a:off x="525321" y="501160"/>
            <a:ext cx="9940158" cy="102805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Source Sans Pro"/>
              <a:buNone/>
            </a:pPr>
            <a:r>
              <a:rPr lang="en-US" sz="3600" b="1" dirty="0">
                <a:solidFill>
                  <a:schemeClr val="tx1"/>
                </a:solidFill>
                <a:latin typeface="Franklin Gothic Book" panose="020B0503020102020204" pitchFamily="34" charset="0"/>
              </a:rPr>
              <a:t>Current ADAC Fellows – Program Year 5</a:t>
            </a:r>
            <a:r>
              <a:rPr lang="en-US" sz="2000" i="1" u="sng" dirty="0">
                <a:solidFill>
                  <a:srgbClr val="42A4AE"/>
                </a:solidFill>
                <a:latin typeface="Franklin Gothic Book" panose="020B0503020102020204" pitchFamily="34" charset="0"/>
              </a:rPr>
              <a:t/>
            </a:r>
            <a:br>
              <a:rPr lang="en-US" sz="2000" i="1" u="sng" dirty="0">
                <a:solidFill>
                  <a:srgbClr val="42A4AE"/>
                </a:solidFill>
                <a:latin typeface="Franklin Gothic Book" panose="020B0503020102020204" pitchFamily="34" charset="0"/>
              </a:rPr>
            </a:br>
            <a:r>
              <a:rPr lang="en-US" sz="2000" i="1" u="sng" dirty="0">
                <a:solidFill>
                  <a:srgbClr val="42A4AE"/>
                </a:solidFill>
                <a:latin typeface="Franklin Gothic Book" panose="020B0503020102020204" pitchFamily="34" charset="0"/>
              </a:rPr>
              <a:t>(July 1, 2018 - June 30, 2019)</a:t>
            </a:r>
            <a:br>
              <a:rPr lang="en-US" sz="2000" i="1" u="sng" dirty="0">
                <a:solidFill>
                  <a:srgbClr val="42A4AE"/>
                </a:solidFill>
                <a:latin typeface="Franklin Gothic Book" panose="020B0503020102020204" pitchFamily="34" charset="0"/>
              </a:rPr>
            </a:br>
            <a:endParaRPr sz="2400" i="1" u="sng" dirty="0">
              <a:solidFill>
                <a:srgbClr val="42A4AE"/>
              </a:solidFill>
              <a:latin typeface="Franklin Gothic Book" panose="020B0503020102020204" pitchFamily="34" charset="0"/>
            </a:endParaRPr>
          </a:p>
        </p:txBody>
      </p:sp>
      <p:graphicFrame>
        <p:nvGraphicFramePr>
          <p:cNvPr id="278" name="Google Shape;278;p32"/>
          <p:cNvGraphicFramePr/>
          <p:nvPr>
            <p:extLst>
              <p:ext uri="{D42A27DB-BD31-4B8C-83A1-F6EECF244321}">
                <p14:modId xmlns:p14="http://schemas.microsoft.com/office/powerpoint/2010/main" val="563366965"/>
              </p:ext>
            </p:extLst>
          </p:nvPr>
        </p:nvGraphicFramePr>
        <p:xfrm>
          <a:off x="480873" y="1299331"/>
          <a:ext cx="10372185" cy="4315037"/>
        </p:xfrm>
        <a:graphic>
          <a:graphicData uri="http://schemas.openxmlformats.org/drawingml/2006/table">
            <a:tbl>
              <a:tblPr firstRow="1" firstCol="1" bandRow="1">
                <a:noFill/>
                <a:tableStyleId>{02900FA0-E187-4718-9115-8043289E9FEE}</a:tableStyleId>
              </a:tblPr>
              <a:tblGrid>
                <a:gridCol w="1842976">
                  <a:extLst>
                    <a:ext uri="{9D8B030D-6E8A-4147-A177-3AD203B41FA5}">
                      <a16:colId xmlns:a16="http://schemas.microsoft.com/office/drawing/2014/main" val="20000"/>
                    </a:ext>
                  </a:extLst>
                </a:gridCol>
                <a:gridCol w="1322865">
                  <a:extLst>
                    <a:ext uri="{9D8B030D-6E8A-4147-A177-3AD203B41FA5}">
                      <a16:colId xmlns:a16="http://schemas.microsoft.com/office/drawing/2014/main" val="20001"/>
                    </a:ext>
                  </a:extLst>
                </a:gridCol>
                <a:gridCol w="1410636">
                  <a:extLst>
                    <a:ext uri="{9D8B030D-6E8A-4147-A177-3AD203B41FA5}">
                      <a16:colId xmlns:a16="http://schemas.microsoft.com/office/drawing/2014/main" val="20002"/>
                    </a:ext>
                  </a:extLst>
                </a:gridCol>
                <a:gridCol w="1498634">
                  <a:extLst>
                    <a:ext uri="{9D8B030D-6E8A-4147-A177-3AD203B41FA5}">
                      <a16:colId xmlns:a16="http://schemas.microsoft.com/office/drawing/2014/main" val="20003"/>
                    </a:ext>
                  </a:extLst>
                </a:gridCol>
                <a:gridCol w="1315234">
                  <a:extLst>
                    <a:ext uri="{9D8B030D-6E8A-4147-A177-3AD203B41FA5}">
                      <a16:colId xmlns:a16="http://schemas.microsoft.com/office/drawing/2014/main" val="20004"/>
                    </a:ext>
                  </a:extLst>
                </a:gridCol>
                <a:gridCol w="1490920">
                  <a:extLst>
                    <a:ext uri="{9D8B030D-6E8A-4147-A177-3AD203B41FA5}">
                      <a16:colId xmlns:a16="http://schemas.microsoft.com/office/drawing/2014/main" val="20005"/>
                    </a:ext>
                  </a:extLst>
                </a:gridCol>
                <a:gridCol w="1490920">
                  <a:extLst>
                    <a:ext uri="{9D8B030D-6E8A-4147-A177-3AD203B41FA5}">
                      <a16:colId xmlns:a16="http://schemas.microsoft.com/office/drawing/2014/main" val="20006"/>
                    </a:ext>
                  </a:extLst>
                </a:gridCol>
              </a:tblGrid>
              <a:tr h="492893">
                <a:tc gridSpan="7">
                  <a:txBody>
                    <a:bodyPr/>
                    <a:lstStyle/>
                    <a:p>
                      <a:pPr marL="0" lvl="0" indent="0" algn="ctr" rtl="0">
                        <a:lnSpc>
                          <a:spcPct val="107000"/>
                        </a:lnSpc>
                        <a:spcBef>
                          <a:spcPts val="0"/>
                        </a:spcBef>
                        <a:spcAft>
                          <a:spcPts val="0"/>
                        </a:spcAft>
                        <a:buNone/>
                      </a:pPr>
                      <a:r>
                        <a:rPr lang="en-US" sz="2000" b="1" dirty="0">
                          <a:solidFill>
                            <a:schemeClr val="dk1"/>
                          </a:solidFill>
                          <a:latin typeface="Franklin Gothic Book" panose="020B0503020102020204" pitchFamily="34" charset="0"/>
                          <a:ea typeface="Calibri"/>
                          <a:cs typeface="Calibri"/>
                          <a:sym typeface="Calibri"/>
                        </a:rPr>
                        <a:t>Arctic Domain Awareness Center - Program Year 5</a:t>
                      </a:r>
                      <a:endParaRPr sz="1600" b="1" dirty="0">
                        <a:solidFill>
                          <a:schemeClr val="dk1"/>
                        </a:solidFill>
                        <a:latin typeface="Franklin Gothic Book" panose="020B0503020102020204" pitchFamily="34" charset="0"/>
                        <a:ea typeface="Courier New"/>
                        <a:cs typeface="Courier New"/>
                        <a:sym typeface="Courier New"/>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64001">
                <a:tc>
                  <a:txBody>
                    <a:bodyPr/>
                    <a:lstStyle/>
                    <a:p>
                      <a:pPr marL="0" marR="0" lvl="0" indent="0" algn="l" rtl="0">
                        <a:lnSpc>
                          <a:spcPct val="107000"/>
                        </a:lnSpc>
                        <a:spcBef>
                          <a:spcPts val="0"/>
                        </a:spcBef>
                        <a:spcAft>
                          <a:spcPts val="0"/>
                        </a:spcAft>
                        <a:buNone/>
                      </a:pPr>
                      <a:endParaRPr sz="1400" u="none" strike="noStrike" cap="none">
                        <a:latin typeface="Courier New"/>
                        <a:ea typeface="Courier New"/>
                        <a:cs typeface="Courier New"/>
                        <a:sym typeface="Courier New"/>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University of Alaska Anchorage, AK (UAA)</a:t>
                      </a:r>
                      <a:endParaRPr sz="14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University of Alaska Fairbanks, AK (UAF)</a:t>
                      </a:r>
                      <a:endParaRPr sz="14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University of Texas at El Paso, TX (UTEP)*</a:t>
                      </a:r>
                      <a:endParaRPr sz="14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University of New Hampshire (UNH)</a:t>
                      </a:r>
                      <a:endParaRPr sz="14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Tiffin University, OH</a:t>
                      </a:r>
                      <a:endParaRPr sz="14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dirty="0">
                          <a:latin typeface="Franklin Gothic Book" panose="020B0503020102020204" pitchFamily="34" charset="0"/>
                          <a:ea typeface="Source Sans Pro"/>
                          <a:cs typeface="Source Sans Pro"/>
                          <a:sym typeface="Source Sans Pro"/>
                        </a:rPr>
                        <a:t>U.S. Naval Academy (USNA) </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658810">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Undergraduate </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9</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0</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2</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2</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1</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1 </a:t>
                      </a:r>
                      <a:r>
                        <a:rPr lang="en-US" sz="1600" i="1" u="none" strike="noStrike" cap="none" dirty="0">
                          <a:solidFill>
                            <a:srgbClr val="6FBBD8"/>
                          </a:solidFill>
                          <a:latin typeface="Franklin Gothic Book" panose="020B0503020102020204" pitchFamily="34" charset="0"/>
                          <a:ea typeface="Source Sans Pro"/>
                          <a:cs typeface="Source Sans Pro"/>
                          <a:sym typeface="Source Sans Pro"/>
                        </a:rPr>
                        <a:t>*Currently Inactive</a:t>
                      </a:r>
                      <a:endParaRPr sz="1600" i="1" u="none" strike="noStrike" cap="none" dirty="0">
                        <a:solidFill>
                          <a:srgbClr val="6FBBD8"/>
                        </a:solidFill>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56143">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Graduate</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3</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defTabSz="914400" rtl="0" eaLnBrk="1" fontAlgn="auto" latinLnBrk="0" hangingPunct="1">
                        <a:lnSpc>
                          <a:spcPct val="107000"/>
                        </a:lnSpc>
                        <a:spcBef>
                          <a:spcPts val="0"/>
                        </a:spcBef>
                        <a:spcAft>
                          <a:spcPts val="0"/>
                        </a:spcAft>
                        <a:buClr>
                          <a:srgbClr val="000000"/>
                        </a:buClr>
                        <a:buSzTx/>
                        <a:buFont typeface="Arial"/>
                        <a:buNone/>
                        <a:tabLst/>
                        <a:defRPr/>
                      </a:pPr>
                      <a:r>
                        <a:rPr lang="en-US" sz="1800" u="none" strike="noStrike" cap="none" dirty="0">
                          <a:solidFill>
                            <a:srgbClr val="6FBBD8"/>
                          </a:solidFill>
                          <a:latin typeface="Franklin Gothic Book" panose="020B0503020102020204" pitchFamily="34" charset="0"/>
                          <a:ea typeface="Source Sans Pro"/>
                          <a:cs typeface="Source Sans Pro"/>
                          <a:sym typeface="Source Sans Pro"/>
                        </a:rPr>
                        <a:t>1</a:t>
                      </a:r>
                      <a:r>
                        <a:rPr lang="en-US" sz="1800" i="1" u="none" strike="noStrike" cap="none" dirty="0">
                          <a:solidFill>
                            <a:srgbClr val="6FBBD8"/>
                          </a:solidFill>
                          <a:latin typeface="Franklin Gothic Book" panose="020B0503020102020204" pitchFamily="34" charset="0"/>
                          <a:ea typeface="Source Sans Pro"/>
                          <a:cs typeface="Source Sans Pro"/>
                          <a:sym typeface="Source Sans Pro"/>
                        </a:rPr>
                        <a:t>*Currently Inactive</a:t>
                      </a: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0</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0</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0</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0</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16962">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Total</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a:latin typeface="Franklin Gothic Book" panose="020B0503020102020204" pitchFamily="34" charset="0"/>
                          <a:ea typeface="Source Sans Pro"/>
                          <a:cs typeface="Source Sans Pro"/>
                          <a:sym typeface="Source Sans Pro"/>
                        </a:rPr>
                        <a:t>9</a:t>
                      </a:r>
                      <a:endParaRPr sz="1800" b="1"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dirty="0">
                          <a:latin typeface="Franklin Gothic Book" panose="020B0503020102020204" pitchFamily="34" charset="0"/>
                          <a:ea typeface="Source Sans Pro"/>
                          <a:cs typeface="Source Sans Pro"/>
                          <a:sym typeface="Source Sans Pro"/>
                        </a:rPr>
                        <a:t>1</a:t>
                      </a:r>
                      <a:endParaRPr sz="1800" b="1"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dirty="0">
                          <a:latin typeface="Franklin Gothic Book" panose="020B0503020102020204" pitchFamily="34" charset="0"/>
                          <a:ea typeface="Source Sans Pro"/>
                          <a:cs typeface="Source Sans Pro"/>
                          <a:sym typeface="Source Sans Pro"/>
                        </a:rPr>
                        <a:t>2</a:t>
                      </a:r>
                      <a:endParaRPr sz="1800" b="1"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dirty="0">
                          <a:latin typeface="Franklin Gothic Book" panose="020B0503020102020204" pitchFamily="34" charset="0"/>
                          <a:ea typeface="Source Sans Pro"/>
                          <a:cs typeface="Source Sans Pro"/>
                          <a:sym typeface="Source Sans Pro"/>
                        </a:rPr>
                        <a:t>2</a:t>
                      </a:r>
                      <a:endParaRPr sz="1800" b="1"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dirty="0">
                          <a:latin typeface="Franklin Gothic Book" panose="020B0503020102020204" pitchFamily="34" charset="0"/>
                          <a:ea typeface="Source Sans Pro"/>
                          <a:cs typeface="Source Sans Pro"/>
                          <a:sym typeface="Source Sans Pro"/>
                        </a:rPr>
                        <a:t>1</a:t>
                      </a:r>
                      <a:endParaRPr sz="1800" b="1"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dirty="0">
                          <a:latin typeface="Franklin Gothic Book" panose="020B0503020102020204" pitchFamily="34" charset="0"/>
                          <a:ea typeface="Source Sans Pro"/>
                          <a:cs typeface="Source Sans Pro"/>
                          <a:sym typeface="Source Sans Pro"/>
                        </a:rPr>
                        <a:t>1</a:t>
                      </a:r>
                      <a:endParaRPr sz="1800" b="1"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726228">
                <a:tc>
                  <a:txBody>
                    <a:bodyPr/>
                    <a:lstStyle/>
                    <a:p>
                      <a:pPr marL="0" marR="0" lvl="0" indent="0" algn="l" rtl="0">
                        <a:lnSpc>
                          <a:spcPct val="107000"/>
                        </a:lnSpc>
                        <a:spcBef>
                          <a:spcPts val="0"/>
                        </a:spcBef>
                        <a:spcAft>
                          <a:spcPts val="0"/>
                        </a:spcAft>
                        <a:buNone/>
                      </a:pPr>
                      <a:r>
                        <a:rPr lang="en-US" sz="1800" u="none" strike="noStrike" cap="none" dirty="0">
                          <a:solidFill>
                            <a:srgbClr val="6FBBD8"/>
                          </a:solidFill>
                          <a:latin typeface="Franklin Gothic Book" panose="020B0503020102020204" pitchFamily="34" charset="0"/>
                          <a:ea typeface="Source Sans Pro"/>
                          <a:cs typeface="Source Sans Pro"/>
                          <a:sym typeface="Source Sans Pro"/>
                        </a:rPr>
                        <a:t>Total Overall Active Fellows: </a:t>
                      </a:r>
                      <a:endParaRPr sz="1800" u="none" strike="noStrike" cap="none" dirty="0">
                        <a:solidFill>
                          <a:srgbClr val="6FBBD8"/>
                        </a:solidFill>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FF">
                        <a:alpha val="20000"/>
                      </a:srgbClr>
                    </a:solidFill>
                  </a:tcPr>
                </a:tc>
                <a:tc gridSpan="6">
                  <a:txBody>
                    <a:bodyPr/>
                    <a:lstStyle/>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6FBBD8"/>
                          </a:solidFill>
                          <a:effectLst/>
                          <a:uLnTx/>
                          <a:uFillTx/>
                          <a:latin typeface="Franklin Gothic Book" panose="020B0503020102020204" pitchFamily="34" charset="0"/>
                          <a:ea typeface="Source Sans Pro"/>
                          <a:cs typeface="Source Sans Pro"/>
                          <a:sym typeface="Source Sans Pro"/>
                        </a:rPr>
                        <a:t>18</a:t>
                      </a: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FF">
                        <a:alpha val="20000"/>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sp>
        <p:nvSpPr>
          <p:cNvPr id="279" name="Google Shape;279;p32"/>
          <p:cNvSpPr txBox="1"/>
          <p:nvPr/>
        </p:nvSpPr>
        <p:spPr>
          <a:xfrm>
            <a:off x="7823780" y="5614368"/>
            <a:ext cx="4589417"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0" i="1" u="none" strike="noStrike" cap="none" dirty="0">
                <a:solidFill>
                  <a:schemeClr val="dk1"/>
                </a:solidFill>
                <a:latin typeface="Calibri"/>
                <a:ea typeface="Calibri"/>
                <a:cs typeface="Calibri"/>
                <a:sym typeface="Calibri"/>
              </a:rPr>
              <a:t>* An accredited MSI institution</a:t>
            </a:r>
            <a:endParaRPr sz="1800" dirty="0">
              <a:solidFill>
                <a:schemeClr val="dk1"/>
              </a:solidFill>
              <a:latin typeface="Calibri"/>
              <a:ea typeface="Calibri"/>
              <a:cs typeface="Calibri"/>
              <a:sym typeface="Calibri"/>
            </a:endParaRPr>
          </a:p>
        </p:txBody>
      </p:sp>
      <p:sp>
        <p:nvSpPr>
          <p:cNvPr id="6"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3"/>
          <p:cNvSpPr txBox="1">
            <a:spLocks noGrp="1"/>
          </p:cNvSpPr>
          <p:nvPr>
            <p:ph type="title" idx="4294967295"/>
          </p:nvPr>
        </p:nvSpPr>
        <p:spPr>
          <a:xfrm>
            <a:off x="956442" y="356136"/>
            <a:ext cx="9940158" cy="1008114"/>
          </a:xfrm>
          <a:prstGeom prst="rect">
            <a:avLst/>
          </a:prstGeom>
          <a:noFill/>
          <a:ln>
            <a:noFill/>
          </a:ln>
        </p:spPr>
        <p:txBody>
          <a:bodyPr spcFirstLastPara="1" wrap="square" lIns="91425" tIns="45700" rIns="91425" bIns="45700" anchor="ctr" anchorCtr="0">
            <a:noAutofit/>
          </a:bodyPr>
          <a:lstStyle/>
          <a:p>
            <a:pPr lvl="0" algn="ctr">
              <a:buSzPts val="2800"/>
            </a:pPr>
            <a:r>
              <a:rPr lang="en-US" sz="3600" b="1" dirty="0">
                <a:solidFill>
                  <a:srgbClr val="E4E8EE"/>
                </a:solidFill>
                <a:latin typeface="Franklin Gothic Book" panose="020B0503020102020204" pitchFamily="34" charset="0"/>
              </a:rPr>
              <a:t>Breakdown of Active CDG &amp; WFD Fellows</a:t>
            </a:r>
            <a:br>
              <a:rPr lang="en-US" sz="3600" b="1" dirty="0">
                <a:solidFill>
                  <a:srgbClr val="E4E8EE"/>
                </a:solidFill>
                <a:latin typeface="Franklin Gothic Book" panose="020B0503020102020204" pitchFamily="34" charset="0"/>
              </a:rPr>
            </a:br>
            <a:r>
              <a:rPr lang="en-US" sz="2800" b="1" dirty="0">
                <a:solidFill>
                  <a:srgbClr val="E4E8EE"/>
                </a:solidFill>
                <a:latin typeface="Franklin Gothic Book" panose="020B0503020102020204" pitchFamily="34" charset="0"/>
              </a:rPr>
              <a:t>Program Year 5</a:t>
            </a:r>
            <a:endParaRPr sz="1800" i="1" u="sng" dirty="0">
              <a:solidFill>
                <a:srgbClr val="42A4AE"/>
              </a:solidFill>
              <a:highlight>
                <a:srgbClr val="FFFF00"/>
              </a:highlight>
              <a:latin typeface="Franklin Gothic Book" panose="020B0503020102020204" pitchFamily="34" charset="0"/>
            </a:endParaRPr>
          </a:p>
        </p:txBody>
      </p:sp>
      <p:graphicFrame>
        <p:nvGraphicFramePr>
          <p:cNvPr id="286" name="Google Shape;286;p33"/>
          <p:cNvGraphicFramePr/>
          <p:nvPr>
            <p:extLst>
              <p:ext uri="{D42A27DB-BD31-4B8C-83A1-F6EECF244321}">
                <p14:modId xmlns:p14="http://schemas.microsoft.com/office/powerpoint/2010/main" val="2265222605"/>
              </p:ext>
            </p:extLst>
          </p:nvPr>
        </p:nvGraphicFramePr>
        <p:xfrm>
          <a:off x="2557707" y="1364250"/>
          <a:ext cx="6788425" cy="3251005"/>
        </p:xfrm>
        <a:graphic>
          <a:graphicData uri="http://schemas.openxmlformats.org/drawingml/2006/table">
            <a:tbl>
              <a:tblPr firstRow="1" firstCol="1" bandRow="1">
                <a:noFill/>
                <a:tableStyleId>{02900FA0-E187-4718-9115-8043289E9FEE}</a:tableStyleId>
              </a:tblPr>
              <a:tblGrid>
                <a:gridCol w="2733750">
                  <a:extLst>
                    <a:ext uri="{9D8B030D-6E8A-4147-A177-3AD203B41FA5}">
                      <a16:colId xmlns:a16="http://schemas.microsoft.com/office/drawing/2014/main" val="20000"/>
                    </a:ext>
                  </a:extLst>
                </a:gridCol>
                <a:gridCol w="2175900">
                  <a:extLst>
                    <a:ext uri="{9D8B030D-6E8A-4147-A177-3AD203B41FA5}">
                      <a16:colId xmlns:a16="http://schemas.microsoft.com/office/drawing/2014/main" val="20001"/>
                    </a:ext>
                  </a:extLst>
                </a:gridCol>
                <a:gridCol w="1878775">
                  <a:extLst>
                    <a:ext uri="{9D8B030D-6E8A-4147-A177-3AD203B41FA5}">
                      <a16:colId xmlns:a16="http://schemas.microsoft.com/office/drawing/2014/main" val="20002"/>
                    </a:ext>
                  </a:extLst>
                </a:gridCol>
              </a:tblGrid>
              <a:tr h="602700">
                <a:tc gridSpan="3">
                  <a:txBody>
                    <a:bodyPr/>
                    <a:lstStyle/>
                    <a:p>
                      <a:pPr marL="0" marR="0" lvl="0" indent="0" algn="ctr" rtl="0">
                        <a:lnSpc>
                          <a:spcPct val="107000"/>
                        </a:lnSpc>
                        <a:spcBef>
                          <a:spcPts val="0"/>
                        </a:spcBef>
                        <a:spcAft>
                          <a:spcPts val="0"/>
                        </a:spcAft>
                        <a:buNone/>
                      </a:pPr>
                      <a:r>
                        <a:rPr lang="en-US" sz="2000" u="none" strike="noStrike" cap="none" dirty="0">
                          <a:latin typeface="Franklin Gothic Book" panose="020B0503020102020204" pitchFamily="34" charset="0"/>
                        </a:rPr>
                        <a:t>Arctic Domain Awareness Center – </a:t>
                      </a:r>
                      <a:r>
                        <a:rPr lang="en-US" sz="2000" u="sng" strike="noStrike" cap="none" dirty="0">
                          <a:latin typeface="Franklin Gothic Book" panose="020B0503020102020204" pitchFamily="34" charset="0"/>
                        </a:rPr>
                        <a:t>Active</a:t>
                      </a:r>
                      <a:r>
                        <a:rPr lang="en-US" sz="2000" u="none" strike="noStrike" cap="none" dirty="0">
                          <a:latin typeface="Franklin Gothic Book" panose="020B0503020102020204" pitchFamily="34" charset="0"/>
                        </a:rPr>
                        <a:t> CDG &amp; WFD Fellows</a:t>
                      </a:r>
                      <a:endParaRPr sz="1600" u="none" strike="noStrike" cap="none" dirty="0">
                        <a:latin typeface="Franklin Gothic Book" panose="020B0503020102020204" pitchFamily="34" charset="0"/>
                        <a:ea typeface="Courier New"/>
                        <a:cs typeface="Courier New"/>
                        <a:sym typeface="Courier New"/>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14600">
                <a:tc>
                  <a:txBody>
                    <a:bodyPr/>
                    <a:lstStyle/>
                    <a:p>
                      <a:pPr marL="0" marR="0" lvl="0" indent="0" algn="l" rtl="0">
                        <a:lnSpc>
                          <a:spcPct val="107000"/>
                        </a:lnSpc>
                        <a:spcBef>
                          <a:spcPts val="0"/>
                        </a:spcBef>
                        <a:spcAft>
                          <a:spcPts val="0"/>
                        </a:spcAft>
                        <a:buNone/>
                      </a:pPr>
                      <a:endParaRPr sz="1400" u="none" strike="noStrike" cap="none">
                        <a:latin typeface="Franklin Gothic Book" panose="020B0503020102020204" pitchFamily="34" charset="0"/>
                        <a:ea typeface="Courier New"/>
                        <a:cs typeface="Courier New"/>
                        <a:sym typeface="Courier New"/>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Career Development Grant (CDG)</a:t>
                      </a:r>
                      <a:endParaRPr sz="14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Work Force Development (WFD) </a:t>
                      </a:r>
                      <a:endParaRPr sz="14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81650">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Undergraduate </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4</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9</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36300">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Graduate</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0</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3</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49525">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Total</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a:latin typeface="Franklin Gothic Book" panose="020B0503020102020204" pitchFamily="34" charset="0"/>
                          <a:ea typeface="Source Sans Pro"/>
                          <a:cs typeface="Source Sans Pro"/>
                          <a:sym typeface="Source Sans Pro"/>
                        </a:rPr>
                        <a:t>4</a:t>
                      </a:r>
                      <a:endParaRPr sz="1800" b="1"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dirty="0">
                          <a:latin typeface="Franklin Gothic Book" panose="020B0503020102020204" pitchFamily="34" charset="0"/>
                          <a:ea typeface="Source Sans Pro"/>
                          <a:cs typeface="Source Sans Pro"/>
                          <a:sym typeface="Source Sans Pro"/>
                        </a:rPr>
                        <a:t>12</a:t>
                      </a:r>
                      <a:endParaRPr sz="1800" b="1"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542375">
                <a:tc>
                  <a:txBody>
                    <a:bodyPr/>
                    <a:lstStyle/>
                    <a:p>
                      <a:pPr marL="0" marR="0" lvl="0" indent="0" algn="l" rtl="0">
                        <a:lnSpc>
                          <a:spcPct val="107000"/>
                        </a:lnSpc>
                        <a:spcBef>
                          <a:spcPts val="0"/>
                        </a:spcBef>
                        <a:spcAft>
                          <a:spcPts val="0"/>
                        </a:spcAft>
                        <a:buNone/>
                      </a:pPr>
                      <a:r>
                        <a:rPr lang="en-US" sz="1800" u="none" strike="noStrike" cap="none" dirty="0">
                          <a:solidFill>
                            <a:srgbClr val="6FBBD8"/>
                          </a:solidFill>
                          <a:latin typeface="Franklin Gothic Book" panose="020B0503020102020204" pitchFamily="34" charset="0"/>
                          <a:ea typeface="Source Sans Pro"/>
                          <a:cs typeface="Source Sans Pro"/>
                          <a:sym typeface="Source Sans Pro"/>
                        </a:rPr>
                        <a:t>Total Overall Active Fellows: </a:t>
                      </a:r>
                      <a:endParaRPr sz="1800" u="none" strike="noStrike" cap="none" dirty="0">
                        <a:solidFill>
                          <a:srgbClr val="6FBBD8"/>
                        </a:solidFill>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2">
                  <a:txBody>
                    <a:bodyPr/>
                    <a:lstStyle/>
                    <a:p>
                      <a:pPr marL="0" marR="0" lvl="0" indent="0" algn="ctr" rtl="0">
                        <a:lnSpc>
                          <a:spcPct val="107000"/>
                        </a:lnSpc>
                        <a:spcBef>
                          <a:spcPts val="0"/>
                        </a:spcBef>
                        <a:spcAft>
                          <a:spcPts val="0"/>
                        </a:spcAft>
                        <a:buNone/>
                      </a:pPr>
                      <a:r>
                        <a:rPr lang="en-US" sz="2400" b="1" u="none" strike="noStrike" cap="none" dirty="0">
                          <a:solidFill>
                            <a:srgbClr val="6FBBD8"/>
                          </a:solidFill>
                          <a:latin typeface="Franklin Gothic Book" panose="020B0503020102020204" pitchFamily="34" charset="0"/>
                          <a:ea typeface="Source Sans Pro"/>
                          <a:cs typeface="Source Sans Pro"/>
                          <a:sym typeface="Source Sans Pro"/>
                        </a:rPr>
                        <a:t>16</a:t>
                      </a:r>
                      <a:endParaRPr sz="2400" b="1" u="none" strike="noStrike" cap="none" dirty="0">
                        <a:solidFill>
                          <a:srgbClr val="6FBBD8"/>
                        </a:solidFill>
                        <a:latin typeface="Franklin Gothic Book" panose="020B0503020102020204" pitchFamily="34" charset="0"/>
                        <a:ea typeface="Source Sans Pro"/>
                        <a:cs typeface="Source Sans Pro"/>
                        <a:sym typeface="Source Sans Pro"/>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5"/>
                  </a:ext>
                </a:extLst>
              </a:tr>
            </a:tbl>
          </a:graphicData>
        </a:graphic>
      </p:graphicFrame>
      <p:sp>
        <p:nvSpPr>
          <p:cNvPr id="287" name="Google Shape;287;p33"/>
          <p:cNvSpPr txBox="1"/>
          <p:nvPr/>
        </p:nvSpPr>
        <p:spPr>
          <a:xfrm>
            <a:off x="6307183" y="4601305"/>
            <a:ext cx="4589417"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i="1" dirty="0">
                <a:solidFill>
                  <a:schemeClr val="dk1"/>
                </a:solidFill>
                <a:latin typeface="Calibri"/>
                <a:ea typeface="Calibri"/>
                <a:cs typeface="Calibri"/>
                <a:sym typeface="Calibri"/>
              </a:rPr>
              <a:t>* An accredited MSI institution</a:t>
            </a:r>
            <a:endParaRPr sz="1800" dirty="0">
              <a:solidFill>
                <a:schemeClr val="dk1"/>
              </a:solidFill>
              <a:latin typeface="Calibri"/>
              <a:ea typeface="Calibri"/>
              <a:cs typeface="Calibri"/>
              <a:sym typeface="Calibri"/>
            </a:endParaRPr>
          </a:p>
        </p:txBody>
      </p:sp>
      <p:sp>
        <p:nvSpPr>
          <p:cNvPr id="6"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4"/>
          <p:cNvSpPr txBox="1">
            <a:spLocks noGrp="1"/>
          </p:cNvSpPr>
          <p:nvPr>
            <p:ph type="title"/>
          </p:nvPr>
        </p:nvSpPr>
        <p:spPr>
          <a:xfrm>
            <a:off x="765048" y="356135"/>
            <a:ext cx="10515600" cy="593726"/>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Source Sans Pro"/>
              <a:buNone/>
            </a:pPr>
            <a:r>
              <a:rPr lang="en-US" sz="3600" dirty="0">
                <a:latin typeface="Franklin Gothic Book" panose="020B0503020102020204" pitchFamily="34" charset="0"/>
              </a:rPr>
              <a:t>Progress: </a:t>
            </a:r>
            <a:r>
              <a:rPr lang="en-US" sz="3600" i="1" dirty="0">
                <a:latin typeface="Franklin Gothic Book" panose="020B0503020102020204" pitchFamily="34" charset="0"/>
              </a:rPr>
              <a:t>Outreach, Exchange, &amp; Activities</a:t>
            </a:r>
            <a:endParaRPr sz="3600" i="1" dirty="0">
              <a:latin typeface="Franklin Gothic Book" panose="020B0503020102020204" pitchFamily="34" charset="0"/>
            </a:endParaRPr>
          </a:p>
        </p:txBody>
      </p:sp>
      <p:sp>
        <p:nvSpPr>
          <p:cNvPr id="294" name="Google Shape;294;p34"/>
          <p:cNvSpPr txBox="1">
            <a:spLocks noGrp="1"/>
          </p:cNvSpPr>
          <p:nvPr>
            <p:ph type="body" idx="1"/>
          </p:nvPr>
        </p:nvSpPr>
        <p:spPr>
          <a:xfrm>
            <a:off x="1" y="932706"/>
            <a:ext cx="8955740" cy="4690854"/>
          </a:xfrm>
          <a:prstGeom prst="rect">
            <a:avLst/>
          </a:prstGeom>
          <a:noFill/>
          <a:ln>
            <a:noFill/>
          </a:ln>
        </p:spPr>
        <p:txBody>
          <a:bodyPr spcFirstLastPara="1" wrap="square" lIns="91425" tIns="45700" rIns="91425" bIns="45700" anchor="t" anchorCtr="0">
            <a:noAutofit/>
          </a:bodyPr>
          <a:lstStyle/>
          <a:p>
            <a:pPr marL="457200" lvl="1" indent="-228600">
              <a:buNone/>
            </a:pPr>
            <a:r>
              <a:rPr lang="en-US" sz="3000" b="1" dirty="0">
                <a:latin typeface="Franklin Gothic Book" panose="020B0503020102020204" pitchFamily="34" charset="0"/>
              </a:rPr>
              <a:t>Past Events:</a:t>
            </a:r>
          </a:p>
          <a:p>
            <a:pPr marL="571500" indent="-342900">
              <a:buFont typeface="Arial" panose="020B0604020202020204" pitchFamily="34" charset="0"/>
              <a:buChar char="•"/>
            </a:pPr>
            <a:r>
              <a:rPr lang="en-US" b="1" dirty="0">
                <a:latin typeface="Franklin Gothic Book" panose="020B0503020102020204" pitchFamily="34" charset="0"/>
              </a:rPr>
              <a:t>August 2018 </a:t>
            </a:r>
            <a:r>
              <a:rPr lang="en-US" dirty="0">
                <a:latin typeface="Franklin Gothic Book" panose="020B0503020102020204" pitchFamily="34" charset="0"/>
              </a:rPr>
              <a:t>- Arctic Maritime Symposium, Anchorage Alaska’</a:t>
            </a:r>
          </a:p>
          <a:p>
            <a:pPr marL="571500" indent="-342900">
              <a:buFont typeface="Arial" panose="020B0604020202020204" pitchFamily="34" charset="0"/>
              <a:buChar char="•"/>
            </a:pPr>
            <a:r>
              <a:rPr lang="en-US" b="1" dirty="0">
                <a:latin typeface="Franklin Gothic Book" panose="020B0503020102020204" pitchFamily="34" charset="0"/>
              </a:rPr>
              <a:t>January 2019 </a:t>
            </a:r>
            <a:r>
              <a:rPr lang="en-US" dirty="0">
                <a:latin typeface="Franklin Gothic Book" panose="020B0503020102020204" pitchFamily="34" charset="0"/>
              </a:rPr>
              <a:t>-  Arctic Senior Leaders Summit, Fort McNair, Washington D.C. </a:t>
            </a:r>
            <a:endParaRPr lang="en-US" b="1" dirty="0">
              <a:latin typeface="Franklin Gothic Book" panose="020B0503020102020204" pitchFamily="34" charset="0"/>
            </a:endParaRPr>
          </a:p>
          <a:p>
            <a:pPr marL="571500" indent="-342900">
              <a:buFont typeface="Arial" panose="020B0604020202020204" pitchFamily="34" charset="0"/>
              <a:buChar char="•"/>
            </a:pPr>
            <a:endParaRPr lang="en-US" sz="3000" b="1" dirty="0">
              <a:latin typeface="Franklin Gothic Book" panose="020B0503020102020204" pitchFamily="34" charset="0"/>
            </a:endParaRPr>
          </a:p>
          <a:p>
            <a:pPr marL="228600" indent="0"/>
            <a:r>
              <a:rPr lang="en-US" sz="3000" b="1" dirty="0">
                <a:latin typeface="Franklin Gothic Book" panose="020B0503020102020204" pitchFamily="34" charset="0"/>
              </a:rPr>
              <a:t>Planned Future Events:</a:t>
            </a:r>
          </a:p>
          <a:p>
            <a:pPr marL="571500" indent="-342900">
              <a:buFont typeface="Arial" panose="020B0604020202020204" pitchFamily="34" charset="0"/>
              <a:buChar char="•"/>
            </a:pPr>
            <a:r>
              <a:rPr lang="en-US" b="1" dirty="0">
                <a:latin typeface="Franklin Gothic Book" panose="020B0503020102020204" pitchFamily="34" charset="0"/>
              </a:rPr>
              <a:t>April 2019 </a:t>
            </a:r>
            <a:r>
              <a:rPr lang="en-US" dirty="0">
                <a:latin typeface="Franklin Gothic Book" panose="020B0503020102020204" pitchFamily="34" charset="0"/>
              </a:rPr>
              <a:t>– ADAC Annual Meeting, Washington D.C. </a:t>
            </a:r>
          </a:p>
          <a:p>
            <a:pPr marL="571500" indent="-342900">
              <a:buFont typeface="Arial" panose="020B0604020202020204" pitchFamily="34" charset="0"/>
              <a:buChar char="•"/>
            </a:pPr>
            <a:r>
              <a:rPr lang="en-US" b="1" dirty="0">
                <a:latin typeface="Franklin Gothic Book" panose="020B0503020102020204" pitchFamily="34" charset="0"/>
              </a:rPr>
              <a:t>May 2019 </a:t>
            </a:r>
            <a:r>
              <a:rPr lang="en-US" dirty="0">
                <a:latin typeface="Franklin Gothic Book" panose="020B0503020102020204" pitchFamily="34" charset="0"/>
              </a:rPr>
              <a:t>– Anchorage Arctic Research Day, Anchorage, Alaska</a:t>
            </a:r>
          </a:p>
          <a:p>
            <a:pPr marL="571500" indent="-342900">
              <a:buFont typeface="Arial" panose="020B0604020202020204" pitchFamily="34" charset="0"/>
              <a:buChar char="•"/>
            </a:pPr>
            <a:r>
              <a:rPr lang="en-US" b="1" dirty="0">
                <a:latin typeface="Franklin Gothic Book" panose="020B0503020102020204" pitchFamily="34" charset="0"/>
              </a:rPr>
              <a:t>May 2019 </a:t>
            </a:r>
            <a:r>
              <a:rPr lang="en-US" dirty="0">
                <a:latin typeface="Franklin Gothic Book" panose="020B0503020102020204" pitchFamily="34" charset="0"/>
              </a:rPr>
              <a:t>– Arctic Incidence of National Significance: “</a:t>
            </a:r>
            <a:r>
              <a:rPr lang="en-US" i="1" dirty="0">
                <a:latin typeface="Franklin Gothic Book" panose="020B0503020102020204" pitchFamily="34" charset="0"/>
              </a:rPr>
              <a:t>Stressing the System…Managing a Complex Arctic Crisis</a:t>
            </a:r>
            <a:r>
              <a:rPr lang="en-US" dirty="0">
                <a:latin typeface="Franklin Gothic Book" panose="020B0503020102020204" pitchFamily="34" charset="0"/>
              </a:rPr>
              <a:t>” </a:t>
            </a:r>
          </a:p>
          <a:p>
            <a:pPr marL="571500" indent="-342900">
              <a:buFont typeface="Arial" panose="020B0604020202020204" pitchFamily="34" charset="0"/>
              <a:buChar char="•"/>
            </a:pPr>
            <a:r>
              <a:rPr lang="en-US" b="1" dirty="0">
                <a:latin typeface="Franklin Gothic Book" panose="020B0503020102020204" pitchFamily="34" charset="0"/>
              </a:rPr>
              <a:t>June 2019 </a:t>
            </a:r>
            <a:r>
              <a:rPr lang="en-US" dirty="0">
                <a:latin typeface="Franklin Gothic Book" panose="020B0503020102020204" pitchFamily="34" charset="0"/>
              </a:rPr>
              <a:t>– Arctic Summer Internship Program (ASIP), Anchorage and Utqiagvik, Alaska</a:t>
            </a:r>
          </a:p>
          <a:p>
            <a:pPr marL="571500" indent="-342900">
              <a:buFont typeface="Arial" panose="020B0604020202020204" pitchFamily="34" charset="0"/>
              <a:buChar char="•"/>
            </a:pPr>
            <a:r>
              <a:rPr lang="en-US" b="1" dirty="0">
                <a:latin typeface="Franklin Gothic Book" panose="020B0503020102020204" pitchFamily="34" charset="0"/>
              </a:rPr>
              <a:t>June 2019 </a:t>
            </a:r>
            <a:r>
              <a:rPr lang="en-US" dirty="0">
                <a:latin typeface="Franklin Gothic Book" panose="020B0503020102020204" pitchFamily="34" charset="0"/>
              </a:rPr>
              <a:t>– Medium and Long-Term Environment (</a:t>
            </a:r>
            <a:r>
              <a:rPr lang="en-US" dirty="0" err="1">
                <a:latin typeface="Franklin Gothic Book" panose="020B0503020102020204" pitchFamily="34" charset="0"/>
              </a:rPr>
              <a:t>MaLTE</a:t>
            </a:r>
            <a:r>
              <a:rPr lang="en-US" dirty="0">
                <a:latin typeface="Franklin Gothic Book" panose="020B0503020102020204" pitchFamily="34" charset="0"/>
              </a:rPr>
              <a:t>) Workshop: “</a:t>
            </a:r>
            <a:r>
              <a:rPr lang="en-US" i="1" dirty="0">
                <a:latin typeface="Franklin Gothic Book" panose="020B0503020102020204" pitchFamily="34" charset="0"/>
              </a:rPr>
              <a:t>Arctic Futures...Opportunities for Better Arctic Security via a ‘Blue Economy’ connection?</a:t>
            </a:r>
            <a:r>
              <a:rPr lang="en-US" dirty="0">
                <a:latin typeface="Franklin Gothic Book" panose="020B0503020102020204" pitchFamily="34" charset="0"/>
              </a:rPr>
              <a:t>”; Utqiagvik, Alaska</a:t>
            </a:r>
          </a:p>
          <a:p>
            <a:pPr marL="571500" indent="-342900">
              <a:buFont typeface="Arial" panose="020B0604020202020204" pitchFamily="34" charset="0"/>
              <a:buChar char="•"/>
            </a:pPr>
            <a:endParaRPr lang="en-US" sz="2400" dirty="0"/>
          </a:p>
          <a:p>
            <a:pPr marL="342900" lvl="0" indent="-342900" algn="l" rtl="0">
              <a:lnSpc>
                <a:spcPct val="100000"/>
              </a:lnSpc>
              <a:spcBef>
                <a:spcPts val="200"/>
              </a:spcBef>
              <a:spcAft>
                <a:spcPts val="0"/>
              </a:spcAft>
              <a:buClr>
                <a:schemeClr val="dk1"/>
              </a:buClr>
              <a:buSzPts val="2400"/>
              <a:buFont typeface="Arial" panose="020B0604020202020204" pitchFamily="34" charset="0"/>
              <a:buChar char="•"/>
            </a:pPr>
            <a:endParaRPr sz="2400" b="1" dirty="0">
              <a:solidFill>
                <a:schemeClr val="bg1">
                  <a:lumMod val="10000"/>
                  <a:lumOff val="90000"/>
                </a:schemeClr>
              </a:solidFill>
              <a:latin typeface="Franklin Gothic Book" panose="020B0503020102020204" pitchFamily="34" charset="0"/>
            </a:endParaRPr>
          </a:p>
        </p:txBody>
      </p:sp>
      <p:pic>
        <p:nvPicPr>
          <p:cNvPr id="295" name="Google Shape;295;p34"/>
          <p:cNvPicPr preferRelativeResize="0"/>
          <p:nvPr/>
        </p:nvPicPr>
        <p:blipFill rotWithShape="1">
          <a:blip r:embed="rId3">
            <a:alphaModFix/>
          </a:blip>
          <a:srcRect l="17340" r="4633" b="29530"/>
          <a:stretch/>
        </p:blipFill>
        <p:spPr>
          <a:xfrm>
            <a:off x="8701854" y="4868955"/>
            <a:ext cx="3283960" cy="1667438"/>
          </a:xfrm>
          <a:prstGeom prst="rect">
            <a:avLst/>
          </a:prstGeom>
          <a:noFill/>
          <a:ln w="9525" cap="flat" cmpd="sng">
            <a:solidFill>
              <a:schemeClr val="accent5"/>
            </a:solidFill>
            <a:prstDash val="solid"/>
            <a:round/>
            <a:headEnd type="none" w="sm" len="sm"/>
            <a:tailEnd type="none" w="sm" len="sm"/>
          </a:ln>
        </p:spPr>
      </p:pic>
      <p:pic>
        <p:nvPicPr>
          <p:cNvPr id="296" name="Google Shape;296;p34"/>
          <p:cNvPicPr preferRelativeResize="0"/>
          <p:nvPr/>
        </p:nvPicPr>
        <p:blipFill rotWithShape="1">
          <a:blip r:embed="rId4">
            <a:alphaModFix/>
          </a:blip>
          <a:srcRect l="5940" r="7130" b="20196"/>
          <a:stretch/>
        </p:blipFill>
        <p:spPr>
          <a:xfrm>
            <a:off x="9312495" y="2886519"/>
            <a:ext cx="2673319" cy="1840598"/>
          </a:xfrm>
          <a:prstGeom prst="rect">
            <a:avLst/>
          </a:prstGeom>
          <a:noFill/>
          <a:ln w="9525" cap="flat" cmpd="sng">
            <a:solidFill>
              <a:schemeClr val="accent5"/>
            </a:solidFill>
            <a:prstDash val="solid"/>
            <a:round/>
            <a:headEnd type="none" w="sm" len="sm"/>
            <a:tailEnd type="none" w="sm" len="sm"/>
          </a:ln>
        </p:spPr>
      </p:pic>
      <p:pic>
        <p:nvPicPr>
          <p:cNvPr id="297" name="Google Shape;297;p34"/>
          <p:cNvPicPr preferRelativeResize="0"/>
          <p:nvPr/>
        </p:nvPicPr>
        <p:blipFill rotWithShape="1">
          <a:blip r:embed="rId5">
            <a:alphaModFix/>
          </a:blip>
          <a:srcRect/>
          <a:stretch/>
        </p:blipFill>
        <p:spPr>
          <a:xfrm>
            <a:off x="9065623" y="932706"/>
            <a:ext cx="2901265" cy="1832163"/>
          </a:xfrm>
          <a:prstGeom prst="rect">
            <a:avLst/>
          </a:prstGeom>
          <a:noFill/>
          <a:ln>
            <a:solidFill>
              <a:schemeClr val="accent5"/>
            </a:solidFill>
          </a:ln>
        </p:spPr>
      </p:pic>
      <p:sp>
        <p:nvSpPr>
          <p:cNvPr id="8"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6"/>
          <p:cNvSpPr txBox="1">
            <a:spLocks noGrp="1"/>
          </p:cNvSpPr>
          <p:nvPr>
            <p:ph type="title" idx="4294967295"/>
          </p:nvPr>
        </p:nvSpPr>
        <p:spPr>
          <a:xfrm>
            <a:off x="629564" y="470263"/>
            <a:ext cx="9940158" cy="85344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Source Sans Pro"/>
              <a:buNone/>
            </a:pPr>
            <a:r>
              <a:rPr lang="en-US" sz="3600" dirty="0">
                <a:latin typeface="Franklin Gothic Book" panose="020B0503020102020204" pitchFamily="34" charset="0"/>
              </a:rPr>
              <a:t>ADAC Project Engagement– Work Plans</a:t>
            </a:r>
            <a:endParaRPr sz="3600" dirty="0">
              <a:solidFill>
                <a:srgbClr val="42A4AE"/>
              </a:solidFill>
              <a:latin typeface="Franklin Gothic Book" panose="020B0503020102020204" pitchFamily="34" charset="0"/>
            </a:endParaRPr>
          </a:p>
        </p:txBody>
      </p:sp>
      <p:sp>
        <p:nvSpPr>
          <p:cNvPr id="311" name="Google Shape;311;p36"/>
          <p:cNvSpPr txBox="1">
            <a:spLocks noGrp="1"/>
          </p:cNvSpPr>
          <p:nvPr>
            <p:ph type="body" idx="4294967295"/>
          </p:nvPr>
        </p:nvSpPr>
        <p:spPr>
          <a:xfrm>
            <a:off x="408182" y="1402651"/>
            <a:ext cx="5733630" cy="3007984"/>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dk1"/>
              </a:buClr>
              <a:buSzPts val="2170"/>
              <a:buChar char="•"/>
            </a:pPr>
            <a:r>
              <a:rPr lang="en-US" sz="2170" dirty="0">
                <a:latin typeface="Franklin Gothic Book" panose="020B0503020102020204" pitchFamily="34" charset="0"/>
              </a:rPr>
              <a:t>Each Fellow has an individually developed work plan for their engagement in an ADAC project, Center-led activities, or both.</a:t>
            </a:r>
            <a:endParaRPr sz="2170" dirty="0">
              <a:latin typeface="Franklin Gothic Book" panose="020B0503020102020204" pitchFamily="34" charset="0"/>
            </a:endParaRPr>
          </a:p>
          <a:p>
            <a:pPr marL="228600" lvl="0" indent="-90804" algn="l" rtl="0">
              <a:lnSpc>
                <a:spcPct val="80000"/>
              </a:lnSpc>
              <a:spcBef>
                <a:spcPts val="200"/>
              </a:spcBef>
              <a:spcAft>
                <a:spcPts val="0"/>
              </a:spcAft>
              <a:buClr>
                <a:schemeClr val="dk1"/>
              </a:buClr>
              <a:buSzPts val="2170"/>
              <a:buNone/>
            </a:pPr>
            <a:endParaRPr sz="2170" dirty="0">
              <a:latin typeface="Franklin Gothic Book" panose="020B0503020102020204" pitchFamily="34" charset="0"/>
            </a:endParaRPr>
          </a:p>
          <a:p>
            <a:pPr marL="285750" lvl="0" indent="-285750" algn="l" rtl="0">
              <a:lnSpc>
                <a:spcPct val="80000"/>
              </a:lnSpc>
              <a:spcBef>
                <a:spcPts val="200"/>
              </a:spcBef>
              <a:spcAft>
                <a:spcPts val="0"/>
              </a:spcAft>
              <a:buClr>
                <a:schemeClr val="dk1"/>
              </a:buClr>
              <a:buSzPts val="2170"/>
              <a:buChar char="•"/>
            </a:pPr>
            <a:r>
              <a:rPr lang="en-US" sz="2170" dirty="0">
                <a:latin typeface="Franklin Gothic Book" panose="020B0503020102020204" pitchFamily="34" charset="0"/>
              </a:rPr>
              <a:t>Developed in collaboration with Project PI/Lead, ADAC Fellow, ADAC Executive Director, and ADAC Education &amp; Administrative Manager.</a:t>
            </a:r>
            <a:br>
              <a:rPr lang="en-US" sz="2170" dirty="0">
                <a:latin typeface="Franklin Gothic Book" panose="020B0503020102020204" pitchFamily="34" charset="0"/>
              </a:rPr>
            </a:br>
            <a:endParaRPr sz="2170" dirty="0">
              <a:latin typeface="Franklin Gothic Book" panose="020B0503020102020204" pitchFamily="34" charset="0"/>
            </a:endParaRPr>
          </a:p>
          <a:p>
            <a:pPr marL="285750" lvl="0" indent="-285750" algn="l" rtl="0">
              <a:lnSpc>
                <a:spcPct val="80000"/>
              </a:lnSpc>
              <a:spcBef>
                <a:spcPts val="200"/>
              </a:spcBef>
              <a:spcAft>
                <a:spcPts val="0"/>
              </a:spcAft>
              <a:buClr>
                <a:schemeClr val="dk1"/>
              </a:buClr>
              <a:buSzPts val="2170"/>
              <a:buChar char="•"/>
            </a:pPr>
            <a:r>
              <a:rPr lang="en-US" sz="2170" dirty="0">
                <a:latin typeface="Franklin Gothic Book" panose="020B0503020102020204" pitchFamily="34" charset="0"/>
              </a:rPr>
              <a:t>Revisited after each semester.</a:t>
            </a:r>
            <a:endParaRPr dirty="0">
              <a:latin typeface="Franklin Gothic Book" panose="020B0503020102020204" pitchFamily="34" charset="0"/>
            </a:endParaRPr>
          </a:p>
          <a:p>
            <a:pPr marL="285750" lvl="0" indent="-147955" algn="l" rtl="0">
              <a:lnSpc>
                <a:spcPct val="80000"/>
              </a:lnSpc>
              <a:spcBef>
                <a:spcPts val="200"/>
              </a:spcBef>
              <a:spcAft>
                <a:spcPts val="0"/>
              </a:spcAft>
              <a:buClr>
                <a:schemeClr val="dk1"/>
              </a:buClr>
              <a:buSzPts val="2170"/>
              <a:buNone/>
            </a:pPr>
            <a:endParaRPr sz="2170" dirty="0">
              <a:latin typeface="Franklin Gothic Book" panose="020B0503020102020204" pitchFamily="34" charset="0"/>
            </a:endParaRPr>
          </a:p>
        </p:txBody>
      </p:sp>
      <p:pic>
        <p:nvPicPr>
          <p:cNvPr id="312" name="Google Shape;312;p36"/>
          <p:cNvPicPr preferRelativeResize="0"/>
          <p:nvPr/>
        </p:nvPicPr>
        <p:blipFill rotWithShape="1">
          <a:blip r:embed="rId3">
            <a:alphaModFix/>
          </a:blip>
          <a:srcRect/>
          <a:stretch/>
        </p:blipFill>
        <p:spPr>
          <a:xfrm>
            <a:off x="6469787" y="1791145"/>
            <a:ext cx="5208987" cy="3908107"/>
          </a:xfrm>
          <a:prstGeom prst="rect">
            <a:avLst/>
          </a:prstGeom>
          <a:noFill/>
          <a:ln w="9525" cap="flat" cmpd="sng">
            <a:solidFill>
              <a:schemeClr val="accent5"/>
            </a:solidFill>
            <a:prstDash val="solid"/>
            <a:round/>
            <a:headEnd type="none" w="sm" len="sm"/>
            <a:tailEnd type="none" w="sm" len="sm"/>
          </a:ln>
        </p:spPr>
      </p:pic>
      <p:sp>
        <p:nvSpPr>
          <p:cNvPr id="2" name="TextBox 1"/>
          <p:cNvSpPr txBox="1"/>
          <p:nvPr/>
        </p:nvSpPr>
        <p:spPr>
          <a:xfrm>
            <a:off x="6494366" y="1437831"/>
            <a:ext cx="5159828" cy="338554"/>
          </a:xfrm>
          <a:prstGeom prst="rect">
            <a:avLst/>
          </a:prstGeom>
          <a:noFill/>
        </p:spPr>
        <p:txBody>
          <a:bodyPr wrap="square" rtlCol="0">
            <a:spAutoFit/>
          </a:bodyPr>
          <a:lstStyle/>
          <a:p>
            <a:pPr algn="ctr"/>
            <a:r>
              <a:rPr lang="en-US" sz="1600" b="1" dirty="0">
                <a:solidFill>
                  <a:schemeClr val="bg1">
                    <a:lumMod val="10000"/>
                    <a:lumOff val="90000"/>
                  </a:schemeClr>
                </a:solidFill>
                <a:latin typeface="Franklin Gothic Book" panose="020B0503020102020204" pitchFamily="34" charset="0"/>
              </a:rPr>
              <a:t>Student Project Work Plan Example</a:t>
            </a:r>
          </a:p>
        </p:txBody>
      </p:sp>
      <p:sp>
        <p:nvSpPr>
          <p:cNvPr id="7"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5"/>
          <p:cNvSpPr txBox="1">
            <a:spLocks noGrp="1"/>
          </p:cNvSpPr>
          <p:nvPr>
            <p:ph type="title"/>
          </p:nvPr>
        </p:nvSpPr>
        <p:spPr>
          <a:xfrm>
            <a:off x="-1" y="192060"/>
            <a:ext cx="10751419" cy="593726"/>
          </a:xfrm>
          <a:prstGeom prst="rect">
            <a:avLst/>
          </a:prstGeom>
          <a:noFill/>
          <a:ln>
            <a:solidFill>
              <a:srgbClr val="FFFFFF"/>
            </a:solidFill>
          </a:ln>
        </p:spPr>
        <p:txBody>
          <a:bodyPr spcFirstLastPara="1" wrap="square" lIns="91425" tIns="45700" rIns="91425" bIns="45700" anchor="b" anchorCtr="0">
            <a:noAutofit/>
          </a:bodyPr>
          <a:lstStyle/>
          <a:p>
            <a:pPr lvl="0">
              <a:buSzPts val="2800"/>
            </a:pPr>
            <a:r>
              <a:rPr lang="en-US" sz="2800" dirty="0">
                <a:solidFill>
                  <a:srgbClr val="E4E8EE"/>
                </a:solidFill>
                <a:latin typeface="Franklin Gothic Book" panose="020B0503020102020204" pitchFamily="34" charset="0"/>
              </a:rPr>
              <a:t>Current Student  Research Engagement in ADAC Supported Projects </a:t>
            </a:r>
            <a:endParaRPr sz="2000" dirty="0">
              <a:highlight>
                <a:srgbClr val="FFFF00"/>
              </a:highlight>
              <a:latin typeface="Franklin Gothic Book" panose="020B0503020102020204" pitchFamily="34" charset="0"/>
            </a:endParaRPr>
          </a:p>
        </p:txBody>
      </p:sp>
      <p:graphicFrame>
        <p:nvGraphicFramePr>
          <p:cNvPr id="304" name="Google Shape;304;p35"/>
          <p:cNvGraphicFramePr/>
          <p:nvPr>
            <p:extLst>
              <p:ext uri="{D42A27DB-BD31-4B8C-83A1-F6EECF244321}">
                <p14:modId xmlns:p14="http://schemas.microsoft.com/office/powerpoint/2010/main" val="3605458933"/>
              </p:ext>
            </p:extLst>
          </p:nvPr>
        </p:nvGraphicFramePr>
        <p:xfrm>
          <a:off x="0" y="773091"/>
          <a:ext cx="11781325" cy="5566700"/>
        </p:xfrm>
        <a:graphic>
          <a:graphicData uri="http://schemas.openxmlformats.org/drawingml/2006/table">
            <a:tbl>
              <a:tblPr firstRow="1" bandRow="1">
                <a:noFill/>
                <a:tableStyleId>{A04EAE2E-ACAD-406B-9765-8FFD2AD3230E}</a:tableStyleId>
              </a:tblPr>
              <a:tblGrid>
                <a:gridCol w="3927100">
                  <a:extLst>
                    <a:ext uri="{9D8B030D-6E8A-4147-A177-3AD203B41FA5}">
                      <a16:colId xmlns:a16="http://schemas.microsoft.com/office/drawing/2014/main" val="20000"/>
                    </a:ext>
                  </a:extLst>
                </a:gridCol>
                <a:gridCol w="4273625">
                  <a:extLst>
                    <a:ext uri="{9D8B030D-6E8A-4147-A177-3AD203B41FA5}">
                      <a16:colId xmlns:a16="http://schemas.microsoft.com/office/drawing/2014/main" val="20001"/>
                    </a:ext>
                  </a:extLst>
                </a:gridCol>
                <a:gridCol w="3580600">
                  <a:extLst>
                    <a:ext uri="{9D8B030D-6E8A-4147-A177-3AD203B41FA5}">
                      <a16:colId xmlns:a16="http://schemas.microsoft.com/office/drawing/2014/main" val="20002"/>
                    </a:ext>
                  </a:extLst>
                </a:gridCol>
              </a:tblGrid>
              <a:tr h="333625">
                <a:tc>
                  <a:txBody>
                    <a:bodyPr/>
                    <a:lstStyle/>
                    <a:p>
                      <a:pPr marL="0" marR="0" lvl="0" indent="0" algn="ctr" rtl="0">
                        <a:spcBef>
                          <a:spcPts val="0"/>
                        </a:spcBef>
                        <a:spcAft>
                          <a:spcPts val="0"/>
                        </a:spcAft>
                        <a:buNone/>
                      </a:pPr>
                      <a:r>
                        <a:rPr lang="en-US" sz="1400" u="none" strike="noStrike" cap="none" dirty="0">
                          <a:latin typeface="Franklin Gothic Book" panose="020B0503020102020204" pitchFamily="34" charset="0"/>
                        </a:rPr>
                        <a:t>Project Name</a:t>
                      </a:r>
                      <a:endParaRPr sz="1400" u="none" strike="noStrike" cap="none" dirty="0">
                        <a:latin typeface="Franklin Gothic Book" panose="020B0503020102020204" pitchFamily="34" charset="0"/>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a:latin typeface="Franklin Gothic Book" panose="020B0503020102020204" pitchFamily="34" charset="0"/>
                        </a:rPr>
                        <a:t>Fellow(s) on Project</a:t>
                      </a:r>
                      <a:endParaRPr sz="1400" u="none" strike="noStrike" cap="none">
                        <a:latin typeface="Franklin Gothic Book" panose="020B0503020102020204" pitchFamily="34" charset="0"/>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a:latin typeface="Franklin Gothic Book" panose="020B0503020102020204" pitchFamily="34" charset="0"/>
                        </a:rPr>
                        <a:t>University </a:t>
                      </a:r>
                      <a:endParaRPr sz="1400" u="none" strike="noStrike" cap="none">
                        <a:latin typeface="Franklin Gothic Book" panose="020B0503020102020204" pitchFamily="34" charset="0"/>
                      </a:endParaRPr>
                    </a:p>
                  </a:txBody>
                  <a:tcPr marL="91450" marR="91450" marT="45725" marB="45725" anchor="ctr"/>
                </a:tc>
                <a:extLst>
                  <a:ext uri="{0D108BD9-81ED-4DB2-BD59-A6C34878D82A}">
                    <a16:rowId xmlns:a16="http://schemas.microsoft.com/office/drawing/2014/main" val="10000"/>
                  </a:ext>
                </a:extLst>
              </a:tr>
              <a:tr h="387275">
                <a:tc>
                  <a:txBody>
                    <a:bodyPr/>
                    <a:lstStyle/>
                    <a:p>
                      <a:pPr marL="0" marR="0" lvl="0" indent="0" algn="l" rtl="0">
                        <a:spcBef>
                          <a:spcPts val="0"/>
                        </a:spcBef>
                        <a:spcAft>
                          <a:spcPts val="0"/>
                        </a:spcAft>
                        <a:buNone/>
                      </a:pPr>
                      <a:r>
                        <a:rPr lang="en-US" sz="1400" b="1" u="none" strike="noStrike" cap="none" dirty="0">
                          <a:solidFill>
                            <a:schemeClr val="lt1"/>
                          </a:solidFill>
                          <a:latin typeface="Franklin Gothic Book" panose="020B0503020102020204" pitchFamily="34" charset="0"/>
                          <a:ea typeface="Source Sans Pro"/>
                          <a:cs typeface="Source Sans Pro"/>
                          <a:sym typeface="Source Sans Pro"/>
                        </a:rPr>
                        <a:t>Arctic Vessel Monitoring/</a:t>
                      </a:r>
                      <a:r>
                        <a:rPr lang="en-US" sz="1400" b="1" u="none" strike="noStrike" cap="none" dirty="0" err="1">
                          <a:solidFill>
                            <a:schemeClr val="lt1"/>
                          </a:solidFill>
                          <a:latin typeface="Franklin Gothic Book" panose="020B0503020102020204" pitchFamily="34" charset="0"/>
                          <a:ea typeface="Source Sans Pro"/>
                          <a:cs typeface="Source Sans Pro"/>
                          <a:sym typeface="Source Sans Pro"/>
                        </a:rPr>
                        <a:t>Geofencing</a:t>
                      </a:r>
                      <a:r>
                        <a:rPr lang="en-US" sz="1400" b="1" u="none" strike="noStrike" cap="none" dirty="0">
                          <a:solidFill>
                            <a:schemeClr val="lt1"/>
                          </a:solidFill>
                          <a:latin typeface="Franklin Gothic Book" panose="020B0503020102020204" pitchFamily="34" charset="0"/>
                          <a:ea typeface="Source Sans Pro"/>
                          <a:cs typeface="Source Sans Pro"/>
                          <a:sym typeface="Source Sans Pro"/>
                        </a:rPr>
                        <a:t>:</a:t>
                      </a:r>
                      <a:endParaRPr sz="1400" b="1"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 Fellow</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Max Zaki</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a:solidFill>
                            <a:schemeClr val="lt1"/>
                          </a:solidFill>
                          <a:latin typeface="Franklin Gothic Book" panose="020B0503020102020204" pitchFamily="34" charset="0"/>
                          <a:ea typeface="Source Sans Pro"/>
                          <a:cs typeface="Source Sans Pro"/>
                          <a:sym typeface="Source Sans Pro"/>
                        </a:rPr>
                        <a:t>UAA</a:t>
                      </a:r>
                      <a:endParaRPr sz="1400" b="0"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01"/>
                  </a:ext>
                </a:extLst>
              </a:tr>
              <a:tr h="302475">
                <a:tc>
                  <a:txBody>
                    <a:bodyPr/>
                    <a:lstStyle/>
                    <a:p>
                      <a:pPr marL="0" marR="0" lvl="0" indent="0" algn="l" rtl="0">
                        <a:spcBef>
                          <a:spcPts val="0"/>
                        </a:spcBef>
                        <a:spcAft>
                          <a:spcPts val="0"/>
                        </a:spcAft>
                        <a:buNone/>
                      </a:pPr>
                      <a:r>
                        <a:rPr lang="en-US" sz="1400" b="1" u="none" strike="noStrike" cap="none">
                          <a:solidFill>
                            <a:schemeClr val="lt1"/>
                          </a:solidFill>
                          <a:latin typeface="Franklin Gothic Book" panose="020B0503020102020204" pitchFamily="34" charset="0"/>
                          <a:ea typeface="Source Sans Pro"/>
                          <a:cs typeface="Source Sans Pro"/>
                          <a:sym typeface="Source Sans Pro"/>
                        </a:rPr>
                        <a:t>Arctic Oil Spill Modeling</a:t>
                      </a:r>
                      <a:endParaRPr sz="1400" b="1"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GRD</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Fellow</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Tristan Goers</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a:solidFill>
                            <a:schemeClr val="lt1"/>
                          </a:solidFill>
                          <a:latin typeface="Franklin Gothic Book" panose="020B0503020102020204" pitchFamily="34" charset="0"/>
                          <a:ea typeface="Source Sans Pro"/>
                          <a:cs typeface="Source Sans Pro"/>
                          <a:sym typeface="Source Sans Pro"/>
                        </a:rPr>
                        <a:t>UAA</a:t>
                      </a:r>
                      <a:endParaRPr sz="1400" b="0"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02"/>
                  </a:ext>
                </a:extLst>
              </a:tr>
              <a:tr h="514225">
                <a:tc>
                  <a:txBody>
                    <a:bodyPr/>
                    <a:lstStyle/>
                    <a:p>
                      <a:pPr marL="0" marR="0" lvl="0" indent="0" algn="l" rtl="0">
                        <a:spcBef>
                          <a:spcPts val="0"/>
                        </a:spcBef>
                        <a:spcAft>
                          <a:spcPts val="0"/>
                        </a:spcAft>
                        <a:buNone/>
                      </a:pPr>
                      <a:r>
                        <a:rPr lang="en-US" sz="1400" b="1" u="none" strike="noStrike" cap="none" dirty="0">
                          <a:solidFill>
                            <a:schemeClr val="lt1"/>
                          </a:solidFill>
                          <a:latin typeface="Franklin Gothic Book" panose="020B0503020102020204" pitchFamily="34" charset="0"/>
                          <a:ea typeface="Source Sans Pro"/>
                          <a:cs typeface="Source Sans Pro"/>
                          <a:sym typeface="Source Sans Pro"/>
                        </a:rPr>
                        <a:t>Arctic Oil Spill Modeling Strategies </a:t>
                      </a:r>
                      <a:endParaRPr sz="1400" b="1"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 Fellows</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Jessica Manning &amp; Megan Verfaillie</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a:solidFill>
                            <a:schemeClr val="lt1"/>
                          </a:solidFill>
                          <a:latin typeface="Franklin Gothic Book" panose="020B0503020102020204" pitchFamily="34" charset="0"/>
                          <a:ea typeface="Source Sans Pro"/>
                          <a:cs typeface="Source Sans Pro"/>
                          <a:sym typeface="Source Sans Pro"/>
                        </a:rPr>
                        <a:t>UNH</a:t>
                      </a:r>
                      <a:endParaRPr sz="1400" b="0"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03"/>
                  </a:ext>
                </a:extLst>
              </a:tr>
              <a:tr h="514225">
                <a:tc>
                  <a:txBody>
                    <a:bodyPr/>
                    <a:lstStyle/>
                    <a:p>
                      <a:pPr marL="0" marR="0" lvl="0" indent="0" algn="l" rtl="0">
                        <a:spcBef>
                          <a:spcPts val="0"/>
                        </a:spcBef>
                        <a:spcAft>
                          <a:spcPts val="0"/>
                        </a:spcAft>
                        <a:buNone/>
                      </a:pPr>
                      <a:r>
                        <a:rPr lang="en-US" sz="1400" b="1" u="none" strike="noStrike" cap="none">
                          <a:solidFill>
                            <a:schemeClr val="lt1"/>
                          </a:solidFill>
                          <a:latin typeface="Franklin Gothic Book" panose="020B0503020102020204" pitchFamily="34" charset="0"/>
                          <a:ea typeface="Source Sans Pro"/>
                          <a:cs typeface="Source Sans Pro"/>
                          <a:sym typeface="Source Sans Pro"/>
                        </a:rPr>
                        <a:t>Arctic Mussels </a:t>
                      </a:r>
                      <a:endParaRPr sz="1400" b="1"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 Fellows - Stacey Hanson &amp; Cameron Carlson</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a:solidFill>
                            <a:schemeClr val="lt1"/>
                          </a:solidFill>
                          <a:latin typeface="Franklin Gothic Book" panose="020B0503020102020204" pitchFamily="34" charset="0"/>
                          <a:ea typeface="Source Sans Pro"/>
                          <a:cs typeface="Source Sans Pro"/>
                          <a:sym typeface="Source Sans Pro"/>
                        </a:rPr>
                        <a:t>UAA</a:t>
                      </a:r>
                      <a:endParaRPr sz="1400" b="0"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04"/>
                  </a:ext>
                </a:extLst>
              </a:tr>
              <a:tr h="514225">
                <a:tc>
                  <a:txBody>
                    <a:bodyPr/>
                    <a:lstStyle/>
                    <a:p>
                      <a:pPr marL="0" marR="0" lvl="0" indent="0" algn="l" rtl="0">
                        <a:spcBef>
                          <a:spcPts val="0"/>
                        </a:spcBef>
                        <a:spcAft>
                          <a:spcPts val="0"/>
                        </a:spcAft>
                        <a:buNone/>
                      </a:pPr>
                      <a:r>
                        <a:rPr lang="en-US" sz="1400" b="1" u="none" strike="noStrike" cap="none">
                          <a:solidFill>
                            <a:schemeClr val="lt1"/>
                          </a:solidFill>
                          <a:latin typeface="Franklin Gothic Book" panose="020B0503020102020204" pitchFamily="34" charset="0"/>
                          <a:ea typeface="Source Sans Pro"/>
                          <a:cs typeface="Source Sans Pro"/>
                          <a:sym typeface="Source Sans Pro"/>
                        </a:rPr>
                        <a:t>ICECON for the Great Lakes</a:t>
                      </a:r>
                      <a:endParaRPr sz="1400" b="1"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 Fellows</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Kelsey Frazier &amp; Jack McCaslin</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UAA</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05"/>
                  </a:ext>
                </a:extLst>
              </a:tr>
              <a:tr h="514225">
                <a:tc>
                  <a:txBody>
                    <a:bodyPr/>
                    <a:lstStyle/>
                    <a:p>
                      <a:pPr marL="0" marR="0" lvl="0" indent="0" algn="l" rtl="0">
                        <a:spcBef>
                          <a:spcPts val="0"/>
                        </a:spcBef>
                        <a:spcAft>
                          <a:spcPts val="0"/>
                        </a:spcAft>
                        <a:buNone/>
                      </a:pPr>
                      <a:r>
                        <a:rPr lang="en-US" sz="1400" b="1" u="none" strike="noStrike" cap="none">
                          <a:solidFill>
                            <a:schemeClr val="lt1"/>
                          </a:solidFill>
                          <a:latin typeface="Franklin Gothic Book" panose="020B0503020102020204" pitchFamily="34" charset="0"/>
                          <a:ea typeface="Source Sans Pro"/>
                          <a:cs typeface="Source Sans Pro"/>
                          <a:sym typeface="Source Sans Pro"/>
                        </a:rPr>
                        <a:t>Alaska-Norway Project</a:t>
                      </a:r>
                      <a:endParaRPr sz="1400" b="1"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 Fellow</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Cameron Carlson </a:t>
                      </a:r>
                    </a:p>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GRD Fellow - Kelly Ireland</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UAA</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06"/>
                  </a:ext>
                </a:extLst>
              </a:tr>
              <a:tr h="355725">
                <a:tc>
                  <a:txBody>
                    <a:bodyPr/>
                    <a:lstStyle/>
                    <a:p>
                      <a:pPr marL="0" marR="0" lvl="0" indent="0" algn="l" rtl="0">
                        <a:spcBef>
                          <a:spcPts val="0"/>
                        </a:spcBef>
                        <a:spcAft>
                          <a:spcPts val="0"/>
                        </a:spcAft>
                        <a:buNone/>
                      </a:pPr>
                      <a:r>
                        <a:rPr lang="en-US" sz="1400" b="1" u="none" strike="noStrike" cap="none">
                          <a:solidFill>
                            <a:schemeClr val="lt1"/>
                          </a:solidFill>
                          <a:latin typeface="Franklin Gothic Book" panose="020B0503020102020204" pitchFamily="34" charset="0"/>
                          <a:ea typeface="Source Sans Pro"/>
                          <a:cs typeface="Source Sans Pro"/>
                          <a:sym typeface="Source Sans Pro"/>
                        </a:rPr>
                        <a:t>Remote Deployed Sensors Project</a:t>
                      </a:r>
                      <a:endParaRPr sz="1400" b="1"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 Fellow</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Hector Dominguez</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UTEP</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07"/>
                  </a:ext>
                </a:extLst>
              </a:tr>
              <a:tr h="387275">
                <a:tc>
                  <a:txBody>
                    <a:bodyPr/>
                    <a:lstStyle/>
                    <a:p>
                      <a:pPr marL="0" marR="0" lvl="0" indent="0" algn="l" rtl="0">
                        <a:spcBef>
                          <a:spcPts val="0"/>
                        </a:spcBef>
                        <a:spcAft>
                          <a:spcPts val="0"/>
                        </a:spcAft>
                        <a:buNone/>
                      </a:pPr>
                      <a:r>
                        <a:rPr lang="en-US" sz="1400" b="1" u="none" strike="noStrike" cap="none">
                          <a:solidFill>
                            <a:schemeClr val="lt1"/>
                          </a:solidFill>
                          <a:latin typeface="Franklin Gothic Book" panose="020B0503020102020204" pitchFamily="34" charset="0"/>
                          <a:ea typeface="Source Sans Pro"/>
                          <a:cs typeface="Source Sans Pro"/>
                          <a:sym typeface="Source Sans Pro"/>
                        </a:rPr>
                        <a:t>Topo-Bathy Data Sets Project</a:t>
                      </a:r>
                      <a:endParaRPr sz="1400" b="1"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 Fellow - Daniel Cruz</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UTEP</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08"/>
                  </a:ext>
                </a:extLst>
              </a:tr>
              <a:tr h="677025">
                <a:tc>
                  <a:txBody>
                    <a:bodyPr/>
                    <a:lstStyle/>
                    <a:p>
                      <a:pPr marL="0" marR="0" lvl="0" indent="0" algn="l" rtl="0">
                        <a:spcBef>
                          <a:spcPts val="0"/>
                        </a:spcBef>
                        <a:spcAft>
                          <a:spcPts val="0"/>
                        </a:spcAft>
                        <a:buNone/>
                      </a:pPr>
                      <a:r>
                        <a:rPr lang="en-US" sz="1400" b="1" u="none" strike="noStrike" cap="none">
                          <a:solidFill>
                            <a:schemeClr val="lt1"/>
                          </a:solidFill>
                          <a:latin typeface="Franklin Gothic Book" panose="020B0503020102020204" pitchFamily="34" charset="0"/>
                          <a:ea typeface="Source Sans Pro"/>
                          <a:cs typeface="Source Sans Pro"/>
                          <a:sym typeface="Source Sans Pro"/>
                        </a:rPr>
                        <a:t>ADAC Center Activity – Arctic IoNS Literature Review</a:t>
                      </a:r>
                      <a:endParaRPr sz="1400" b="1"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 Fellow</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Richard </a:t>
                      </a:r>
                      <a:r>
                        <a:rPr lang="en-US" sz="1400" u="none" strike="noStrike" cap="none" dirty="0" err="1">
                          <a:solidFill>
                            <a:schemeClr val="lt1"/>
                          </a:solidFill>
                          <a:latin typeface="Franklin Gothic Book" panose="020B0503020102020204" pitchFamily="34" charset="0"/>
                          <a:ea typeface="Source Sans Pro"/>
                          <a:cs typeface="Source Sans Pro"/>
                          <a:sym typeface="Source Sans Pro"/>
                        </a:rPr>
                        <a:t>McElmery</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a:t>
                      </a:r>
                    </a:p>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GRD Fellows</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Sarah Gering &amp; Kelly Ireland </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UAA</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09"/>
                  </a:ext>
                </a:extLst>
              </a:tr>
              <a:tr h="479550">
                <a:tc>
                  <a:txBody>
                    <a:bodyPr/>
                    <a:lstStyle/>
                    <a:p>
                      <a:pPr marL="0" marR="0" lvl="0" indent="0" algn="l" rtl="0">
                        <a:spcBef>
                          <a:spcPts val="0"/>
                        </a:spcBef>
                        <a:spcAft>
                          <a:spcPts val="0"/>
                        </a:spcAft>
                        <a:buNone/>
                      </a:pPr>
                      <a:r>
                        <a:rPr lang="en-US" sz="1400" b="1" u="none" strike="noStrike" cap="none">
                          <a:solidFill>
                            <a:schemeClr val="lt1"/>
                          </a:solidFill>
                          <a:latin typeface="Franklin Gothic Book" panose="020B0503020102020204" pitchFamily="34" charset="0"/>
                          <a:ea typeface="Source Sans Pro"/>
                          <a:cs typeface="Source Sans Pro"/>
                          <a:sym typeface="Source Sans Pro"/>
                        </a:rPr>
                        <a:t>ADAC Center Activity – Arctic Shipping Paper</a:t>
                      </a:r>
                      <a:endParaRPr sz="1400" b="1" u="none" strike="noStrike" cap="none">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 Fellow - Max Zaki </a:t>
                      </a:r>
                    </a:p>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GRD Fellow</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Sarah Gering</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UAA</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10"/>
                  </a:ext>
                </a:extLst>
              </a:tr>
              <a:tr h="541950">
                <a:tc>
                  <a:txBody>
                    <a:bodyPr/>
                    <a:lstStyle/>
                    <a:p>
                      <a:pPr marL="0" marR="0" lvl="0" indent="0" algn="l" rtl="0">
                        <a:spcBef>
                          <a:spcPts val="0"/>
                        </a:spcBef>
                        <a:spcAft>
                          <a:spcPts val="0"/>
                        </a:spcAft>
                        <a:buNone/>
                      </a:pPr>
                      <a:r>
                        <a:rPr lang="en-US" sz="1400" b="1" u="none" strike="noStrike" cap="none" dirty="0">
                          <a:solidFill>
                            <a:schemeClr val="lt1"/>
                          </a:solidFill>
                          <a:latin typeface="Franklin Gothic Book" panose="020B0503020102020204" pitchFamily="34" charset="0"/>
                          <a:ea typeface="Source Sans Pro"/>
                          <a:cs typeface="Source Sans Pro"/>
                          <a:sym typeface="Source Sans Pro"/>
                        </a:rPr>
                        <a:t>ADAC Center Support Activities – ASIP, </a:t>
                      </a:r>
                      <a:r>
                        <a:rPr lang="en-US" sz="1400" b="1" u="none" strike="noStrike" cap="none" dirty="0" err="1">
                          <a:solidFill>
                            <a:schemeClr val="lt1"/>
                          </a:solidFill>
                          <a:latin typeface="Franklin Gothic Book" panose="020B0503020102020204" pitchFamily="34" charset="0"/>
                          <a:ea typeface="Source Sans Pro"/>
                          <a:cs typeface="Source Sans Pro"/>
                          <a:sym typeface="Source Sans Pro"/>
                        </a:rPr>
                        <a:t>IoNS</a:t>
                      </a:r>
                      <a:r>
                        <a:rPr lang="en-US" sz="1400" b="1" u="none" strike="noStrike" cap="none" dirty="0">
                          <a:solidFill>
                            <a:schemeClr val="lt1"/>
                          </a:solidFill>
                          <a:latin typeface="Franklin Gothic Book" panose="020B0503020102020204" pitchFamily="34" charset="0"/>
                          <a:ea typeface="Source Sans Pro"/>
                          <a:cs typeface="Source Sans Pro"/>
                          <a:sym typeface="Source Sans Pro"/>
                        </a:rPr>
                        <a:t>, and </a:t>
                      </a:r>
                      <a:r>
                        <a:rPr lang="en-US" sz="1400" b="1" u="none" strike="noStrike" cap="none" dirty="0" err="1">
                          <a:solidFill>
                            <a:schemeClr val="lt1"/>
                          </a:solidFill>
                          <a:latin typeface="Franklin Gothic Book" panose="020B0503020102020204" pitchFamily="34" charset="0"/>
                          <a:ea typeface="Source Sans Pro"/>
                          <a:cs typeface="Source Sans Pro"/>
                          <a:sym typeface="Source Sans Pro"/>
                        </a:rPr>
                        <a:t>MaLTE</a:t>
                      </a:r>
                      <a:r>
                        <a:rPr lang="en-US" sz="1400" b="1" u="none" strike="noStrike" cap="none" dirty="0">
                          <a:solidFill>
                            <a:schemeClr val="lt1"/>
                          </a:solidFill>
                          <a:latin typeface="Franklin Gothic Book" panose="020B0503020102020204" pitchFamily="34" charset="0"/>
                          <a:ea typeface="Source Sans Pro"/>
                          <a:cs typeface="Source Sans Pro"/>
                          <a:sym typeface="Source Sans Pro"/>
                        </a:rPr>
                        <a:t> Planning</a:t>
                      </a:r>
                      <a:endParaRPr sz="1400" b="1"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UG</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Fellows</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Richard </a:t>
                      </a:r>
                      <a:r>
                        <a:rPr lang="en-US" sz="1400" u="none" strike="noStrike" cap="none" dirty="0" err="1">
                          <a:solidFill>
                            <a:schemeClr val="lt1"/>
                          </a:solidFill>
                          <a:latin typeface="Franklin Gothic Book" panose="020B0503020102020204" pitchFamily="34" charset="0"/>
                          <a:ea typeface="Source Sans Pro"/>
                          <a:cs typeface="Source Sans Pro"/>
                          <a:sym typeface="Source Sans Pro"/>
                        </a:rPr>
                        <a:t>McElmery</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 &amp;</a:t>
                      </a:r>
                      <a:r>
                        <a:rPr lang="en-US" sz="1400" u="none" strike="noStrike" cap="none" baseline="0" dirty="0">
                          <a:solidFill>
                            <a:schemeClr val="lt1"/>
                          </a:solidFill>
                          <a:latin typeface="Franklin Gothic Book" panose="020B0503020102020204" pitchFamily="34" charset="0"/>
                          <a:ea typeface="Source Sans Pro"/>
                          <a:cs typeface="Source Sans Pro"/>
                          <a:sym typeface="Source Sans Pro"/>
                        </a:rPr>
                        <a:t> </a:t>
                      </a: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Stacey Hanson</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tc>
                  <a:txBody>
                    <a:bodyPr/>
                    <a:lstStyle/>
                    <a:p>
                      <a:pPr marL="0" marR="0" lvl="0" indent="0" algn="ctr" rtl="0">
                        <a:spcBef>
                          <a:spcPts val="0"/>
                        </a:spcBef>
                        <a:spcAft>
                          <a:spcPts val="0"/>
                        </a:spcAft>
                        <a:buNone/>
                      </a:pPr>
                      <a:r>
                        <a:rPr lang="en-US" sz="1400" u="none" strike="noStrike" cap="none" dirty="0">
                          <a:solidFill>
                            <a:schemeClr val="lt1"/>
                          </a:solidFill>
                          <a:latin typeface="Franklin Gothic Book" panose="020B0503020102020204" pitchFamily="34" charset="0"/>
                          <a:ea typeface="Source Sans Pro"/>
                          <a:cs typeface="Source Sans Pro"/>
                          <a:sym typeface="Source Sans Pro"/>
                        </a:rPr>
                        <a:t>UAA</a:t>
                      </a:r>
                      <a:endParaRPr sz="1400" b="0" u="none" strike="noStrike" cap="none" dirty="0">
                        <a:solidFill>
                          <a:schemeClr val="lt1"/>
                        </a:solidFill>
                        <a:latin typeface="Franklin Gothic Book" panose="020B0503020102020204" pitchFamily="34" charset="0"/>
                        <a:ea typeface="Source Sans Pro"/>
                        <a:cs typeface="Source Sans Pro"/>
                        <a:sym typeface="Source Sans Pro"/>
                      </a:endParaRPr>
                    </a:p>
                  </a:txBody>
                  <a:tcPr marL="91450" marR="91450" marT="45725" marB="45725" anchor="ctr"/>
                </a:tc>
                <a:extLst>
                  <a:ext uri="{0D108BD9-81ED-4DB2-BD59-A6C34878D82A}">
                    <a16:rowId xmlns:a16="http://schemas.microsoft.com/office/drawing/2014/main" val="10011"/>
                  </a:ext>
                </a:extLst>
              </a:tr>
            </a:tbl>
          </a:graphicData>
        </a:graphic>
      </p:graphicFrame>
      <p:sp>
        <p:nvSpPr>
          <p:cNvPr id="5"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7"/>
          <p:cNvSpPr txBox="1">
            <a:spLocks noGrp="1"/>
          </p:cNvSpPr>
          <p:nvPr>
            <p:ph type="title"/>
          </p:nvPr>
        </p:nvSpPr>
        <p:spPr>
          <a:xfrm>
            <a:off x="587943" y="356135"/>
            <a:ext cx="10515600" cy="59372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6FBBD8"/>
              </a:buClr>
              <a:buSzPts val="3600"/>
              <a:buFont typeface="Source Sans Pro"/>
              <a:buNone/>
            </a:pPr>
            <a:r>
              <a:rPr lang="en-US" sz="3600" u="sng" dirty="0">
                <a:solidFill>
                  <a:srgbClr val="6FBBD8"/>
                </a:solidFill>
                <a:latin typeface="Franklin Gothic Book" panose="020B0503020102020204" pitchFamily="34" charset="0"/>
              </a:rPr>
              <a:t>Summer</a:t>
            </a:r>
            <a:r>
              <a:rPr lang="en-US" sz="3200" u="sng" dirty="0">
                <a:solidFill>
                  <a:srgbClr val="6FBBD8"/>
                </a:solidFill>
                <a:latin typeface="Franklin Gothic Book" panose="020B0503020102020204" pitchFamily="34" charset="0"/>
              </a:rPr>
              <a:t> 2019: Ten-Week Internships</a:t>
            </a:r>
            <a:endParaRPr sz="3200" u="sng" dirty="0">
              <a:solidFill>
                <a:srgbClr val="6FBBD8"/>
              </a:solidFill>
              <a:latin typeface="Franklin Gothic Book" panose="020B0503020102020204" pitchFamily="34" charset="0"/>
            </a:endParaRPr>
          </a:p>
        </p:txBody>
      </p:sp>
      <p:sp>
        <p:nvSpPr>
          <p:cNvPr id="319" name="Google Shape;319;p37"/>
          <p:cNvSpPr txBox="1">
            <a:spLocks noGrp="1"/>
          </p:cNvSpPr>
          <p:nvPr>
            <p:ph type="body" idx="4294967295"/>
          </p:nvPr>
        </p:nvSpPr>
        <p:spPr>
          <a:xfrm>
            <a:off x="0" y="987425"/>
            <a:ext cx="11964202" cy="4613275"/>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2400"/>
              <a:buFont typeface="Arial"/>
              <a:buChar char="•"/>
            </a:pPr>
            <a:r>
              <a:rPr lang="en-US" sz="2400" dirty="0">
                <a:latin typeface="Franklin Gothic Book" panose="020B0503020102020204" pitchFamily="34" charset="0"/>
              </a:rPr>
              <a:t>Currently, sixteen of ADAC’s Fellows have secured internships for this summer:</a:t>
            </a:r>
            <a:endParaRPr dirty="0">
              <a:latin typeface="Franklin Gothic Book" panose="020B0503020102020204" pitchFamily="34" charset="0"/>
            </a:endParaRPr>
          </a:p>
          <a:p>
            <a:pPr marL="742950" lvl="1" indent="-285750" algn="l" rtl="0">
              <a:lnSpc>
                <a:spcPct val="150000"/>
              </a:lnSpc>
              <a:spcBef>
                <a:spcPts val="200"/>
              </a:spcBef>
              <a:spcAft>
                <a:spcPts val="0"/>
              </a:spcAft>
              <a:buClr>
                <a:srgbClr val="6FBBD8"/>
              </a:buClr>
              <a:buSzPts val="2000"/>
              <a:buFont typeface="Arial"/>
              <a:buChar char="•"/>
            </a:pPr>
            <a:r>
              <a:rPr lang="en-US" sz="2000" b="1" dirty="0">
                <a:solidFill>
                  <a:srgbClr val="6FBBD8"/>
                </a:solidFill>
                <a:latin typeface="Franklin Gothic Book" panose="020B0503020102020204" pitchFamily="34" charset="0"/>
              </a:rPr>
              <a:t>7 ADAC Fellows </a:t>
            </a:r>
            <a:r>
              <a:rPr lang="en-US" sz="2000" dirty="0">
                <a:latin typeface="Franklin Gothic Book" panose="020B0503020102020204" pitchFamily="34" charset="0"/>
              </a:rPr>
              <a:t>– Integrated Minority Internship (MSI)/Arctic Summer Internship Program (ASIP)</a:t>
            </a:r>
            <a:endParaRPr dirty="0">
              <a:latin typeface="Franklin Gothic Book" panose="020B0503020102020204" pitchFamily="34" charset="0"/>
            </a:endParaRPr>
          </a:p>
          <a:p>
            <a:pPr marL="742950" lvl="1" indent="-285750" algn="l" rtl="0">
              <a:lnSpc>
                <a:spcPct val="150000"/>
              </a:lnSpc>
              <a:spcBef>
                <a:spcPts val="200"/>
              </a:spcBef>
              <a:spcAft>
                <a:spcPts val="0"/>
              </a:spcAft>
              <a:buClr>
                <a:srgbClr val="6FBBD8"/>
              </a:buClr>
              <a:buSzPts val="2000"/>
              <a:buFont typeface="Arial"/>
              <a:buChar char="•"/>
            </a:pPr>
            <a:r>
              <a:rPr lang="en-US" sz="2000" b="1" dirty="0">
                <a:solidFill>
                  <a:srgbClr val="6FBBD8"/>
                </a:solidFill>
                <a:latin typeface="Franklin Gothic Book" panose="020B0503020102020204" pitchFamily="34" charset="0"/>
              </a:rPr>
              <a:t>1 ADAC Fellow </a:t>
            </a:r>
            <a:r>
              <a:rPr lang="en-US" sz="2000" dirty="0">
                <a:latin typeface="Franklin Gothic Book" panose="020B0503020102020204" pitchFamily="34" charset="0"/>
              </a:rPr>
              <a:t>– Arctic Mussels Project with Dr. Tomco </a:t>
            </a:r>
            <a:endParaRPr dirty="0">
              <a:latin typeface="Franklin Gothic Book" panose="020B0503020102020204" pitchFamily="34" charset="0"/>
            </a:endParaRPr>
          </a:p>
          <a:p>
            <a:pPr marL="742950" lvl="1" indent="-285750" algn="l" rtl="0">
              <a:lnSpc>
                <a:spcPct val="150000"/>
              </a:lnSpc>
              <a:spcBef>
                <a:spcPts val="200"/>
              </a:spcBef>
              <a:spcAft>
                <a:spcPts val="0"/>
              </a:spcAft>
              <a:buClr>
                <a:srgbClr val="6FBBD8"/>
              </a:buClr>
              <a:buSzPts val="2000"/>
              <a:buFont typeface="Arial"/>
              <a:buChar char="•"/>
            </a:pPr>
            <a:r>
              <a:rPr lang="en-US" sz="2000" b="1" dirty="0">
                <a:solidFill>
                  <a:srgbClr val="6FBBD8"/>
                </a:solidFill>
                <a:latin typeface="Franklin Gothic Book" panose="020B0503020102020204" pitchFamily="34" charset="0"/>
              </a:rPr>
              <a:t>1 ADAC Fellow </a:t>
            </a:r>
            <a:r>
              <a:rPr lang="en-US" sz="2000" dirty="0">
                <a:latin typeface="Franklin Gothic Book" panose="020B0503020102020204" pitchFamily="34" charset="0"/>
              </a:rPr>
              <a:t>– Engineering internship with British Petroleum (BP) in Anchorage, Alaska </a:t>
            </a:r>
          </a:p>
          <a:p>
            <a:pPr marL="742950" lvl="1" indent="-285750" algn="l" rtl="0">
              <a:lnSpc>
                <a:spcPct val="150000"/>
              </a:lnSpc>
              <a:spcBef>
                <a:spcPts val="200"/>
              </a:spcBef>
              <a:spcAft>
                <a:spcPts val="0"/>
              </a:spcAft>
              <a:buClr>
                <a:srgbClr val="6FBBD8"/>
              </a:buClr>
              <a:buSzPts val="2000"/>
              <a:buFont typeface="Arial"/>
              <a:buChar char="•"/>
            </a:pPr>
            <a:r>
              <a:rPr lang="en-US" sz="2000" b="1" dirty="0">
                <a:solidFill>
                  <a:srgbClr val="6FBBD8"/>
                </a:solidFill>
                <a:latin typeface="Franklin Gothic Book" panose="020B0503020102020204" pitchFamily="34" charset="0"/>
              </a:rPr>
              <a:t>2 ADAC Fellows</a:t>
            </a:r>
            <a:r>
              <a:rPr lang="en-US" sz="2000" dirty="0">
                <a:latin typeface="Franklin Gothic Book" panose="020B0503020102020204" pitchFamily="34" charset="0"/>
              </a:rPr>
              <a:t>– Arctic ICECON Project with Dr. Butler</a:t>
            </a:r>
          </a:p>
          <a:p>
            <a:pPr marL="742950" lvl="1" indent="-285750" algn="l" rtl="0">
              <a:lnSpc>
                <a:spcPct val="150000"/>
              </a:lnSpc>
              <a:spcBef>
                <a:spcPts val="200"/>
              </a:spcBef>
              <a:spcAft>
                <a:spcPts val="0"/>
              </a:spcAft>
              <a:buClr>
                <a:srgbClr val="6FBBD8"/>
              </a:buClr>
              <a:buSzPts val="2000"/>
              <a:buFont typeface="Arial"/>
              <a:buChar char="•"/>
            </a:pPr>
            <a:r>
              <a:rPr lang="en-US" sz="2000" b="1" dirty="0">
                <a:solidFill>
                  <a:srgbClr val="6FBBD8"/>
                </a:solidFill>
                <a:latin typeface="Franklin Gothic Book" panose="020B0503020102020204" pitchFamily="34" charset="0"/>
              </a:rPr>
              <a:t>2 ADAC Fellows </a:t>
            </a:r>
            <a:r>
              <a:rPr lang="en-US" sz="2000" dirty="0">
                <a:latin typeface="Franklin Gothic Book" panose="020B0503020102020204" pitchFamily="34" charset="0"/>
              </a:rPr>
              <a:t>– Arctic Geofencing Project with Dr. Butler</a:t>
            </a:r>
            <a:endParaRPr dirty="0">
              <a:latin typeface="Franklin Gothic Book" panose="020B0503020102020204" pitchFamily="34" charset="0"/>
            </a:endParaRPr>
          </a:p>
          <a:p>
            <a:pPr marL="742950" lvl="1" indent="-285750" algn="l" rtl="0">
              <a:lnSpc>
                <a:spcPct val="150000"/>
              </a:lnSpc>
              <a:spcBef>
                <a:spcPts val="200"/>
              </a:spcBef>
              <a:spcAft>
                <a:spcPts val="0"/>
              </a:spcAft>
              <a:buClr>
                <a:srgbClr val="6FBBD8"/>
              </a:buClr>
              <a:buSzPts val="2000"/>
              <a:buFont typeface="Arial"/>
              <a:buChar char="•"/>
            </a:pPr>
            <a:r>
              <a:rPr lang="en-US" sz="2000" b="1" dirty="0">
                <a:solidFill>
                  <a:srgbClr val="6FBBD8"/>
                </a:solidFill>
                <a:latin typeface="Franklin Gothic Book" panose="020B0503020102020204" pitchFamily="34" charset="0"/>
              </a:rPr>
              <a:t>1 ADAC Fellow </a:t>
            </a:r>
            <a:r>
              <a:rPr lang="en-US" sz="2000" dirty="0">
                <a:latin typeface="Franklin Gothic Book" panose="020B0503020102020204" pitchFamily="34" charset="0"/>
              </a:rPr>
              <a:t>– Arctic Maritime Security Center in New Jersey</a:t>
            </a:r>
            <a:endParaRPr dirty="0">
              <a:latin typeface="Franklin Gothic Book" panose="020B0503020102020204" pitchFamily="34" charset="0"/>
            </a:endParaRPr>
          </a:p>
          <a:p>
            <a:pPr marL="742950" lvl="1" indent="-285750" algn="l" rtl="0">
              <a:lnSpc>
                <a:spcPct val="150000"/>
              </a:lnSpc>
              <a:spcBef>
                <a:spcPts val="200"/>
              </a:spcBef>
              <a:spcAft>
                <a:spcPts val="0"/>
              </a:spcAft>
              <a:buClr>
                <a:srgbClr val="6FBBD8"/>
              </a:buClr>
              <a:buSzPts val="2000"/>
              <a:buFont typeface="Arial"/>
              <a:buChar char="•"/>
            </a:pPr>
            <a:r>
              <a:rPr lang="en-US" sz="2000" b="1" dirty="0">
                <a:solidFill>
                  <a:srgbClr val="6FBBD8"/>
                </a:solidFill>
                <a:latin typeface="Franklin Gothic Book" panose="020B0503020102020204" pitchFamily="34" charset="0"/>
              </a:rPr>
              <a:t>1 ADAC Fellow</a:t>
            </a:r>
            <a:r>
              <a:rPr lang="en-US" sz="2000" dirty="0">
                <a:solidFill>
                  <a:srgbClr val="6FBBD8"/>
                </a:solidFill>
                <a:latin typeface="Franklin Gothic Book" panose="020B0503020102020204" pitchFamily="34" charset="0"/>
              </a:rPr>
              <a:t> </a:t>
            </a:r>
            <a:r>
              <a:rPr lang="en-US" sz="2000" dirty="0">
                <a:latin typeface="Franklin Gothic Book" panose="020B0503020102020204" pitchFamily="34" charset="0"/>
              </a:rPr>
              <a:t>– ADAC Center Activities Internship</a:t>
            </a:r>
          </a:p>
          <a:p>
            <a:pPr marL="742950" lvl="1" indent="-285750" algn="l" rtl="0">
              <a:lnSpc>
                <a:spcPct val="150000"/>
              </a:lnSpc>
              <a:spcBef>
                <a:spcPts val="200"/>
              </a:spcBef>
              <a:spcAft>
                <a:spcPts val="0"/>
              </a:spcAft>
              <a:buClr>
                <a:srgbClr val="6FBBD8"/>
              </a:buClr>
              <a:buSzPts val="2000"/>
              <a:buFont typeface="Arial"/>
              <a:buChar char="•"/>
            </a:pPr>
            <a:r>
              <a:rPr lang="en-US" sz="2000" b="1" dirty="0">
                <a:solidFill>
                  <a:srgbClr val="6FBBD8"/>
                </a:solidFill>
                <a:latin typeface="Franklin Gothic Book" panose="020B0503020102020204" pitchFamily="34" charset="0"/>
              </a:rPr>
              <a:t>1 ADAC Fellow </a:t>
            </a:r>
            <a:r>
              <a:rPr lang="en-US" sz="2000" dirty="0">
                <a:latin typeface="Franklin Gothic Book" panose="020B0503020102020204" pitchFamily="34" charset="0"/>
              </a:rPr>
              <a:t>– Plasma Research Project with Dr. Hicks at UAA</a:t>
            </a:r>
          </a:p>
        </p:txBody>
      </p:sp>
      <p:sp>
        <p:nvSpPr>
          <p:cNvPr id="5"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8"/>
          <p:cNvSpPr txBox="1">
            <a:spLocks noGrp="1"/>
          </p:cNvSpPr>
          <p:nvPr>
            <p:ph type="body" idx="2"/>
          </p:nvPr>
        </p:nvSpPr>
        <p:spPr>
          <a:xfrm>
            <a:off x="6152950" y="1428623"/>
            <a:ext cx="5181600" cy="501967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42A4AE"/>
              </a:buClr>
              <a:buSzPts val="2000"/>
              <a:buNone/>
            </a:pPr>
            <a:r>
              <a:rPr lang="en-US" sz="2000" b="1" dirty="0">
                <a:solidFill>
                  <a:srgbClr val="42A4AE"/>
                </a:solidFill>
                <a:latin typeface="Franklin Gothic Book" panose="020B0503020102020204" pitchFamily="34" charset="0"/>
              </a:rPr>
              <a:t>UAA Students</a:t>
            </a:r>
            <a:endParaRPr dirty="0">
              <a:latin typeface="Franklin Gothic Book" panose="020B0503020102020204" pitchFamily="34" charset="0"/>
            </a:endParaRPr>
          </a:p>
          <a:p>
            <a:pPr marL="228600" lvl="0" indent="-228600" algn="l" rtl="0">
              <a:lnSpc>
                <a:spcPct val="100000"/>
              </a:lnSpc>
              <a:spcBef>
                <a:spcPts val="200"/>
              </a:spcBef>
              <a:spcAft>
                <a:spcPts val="0"/>
              </a:spcAft>
              <a:buClr>
                <a:schemeClr val="dk1"/>
              </a:buClr>
              <a:buSzPts val="2000"/>
              <a:buChar char="•"/>
            </a:pPr>
            <a:r>
              <a:rPr lang="en-US" sz="2000" b="1" u="sng" dirty="0">
                <a:latin typeface="Franklin Gothic Book" panose="020B0503020102020204" pitchFamily="34" charset="0"/>
              </a:rPr>
              <a:t>Graduate Fellows</a:t>
            </a:r>
            <a:endParaRPr dirty="0">
              <a:latin typeface="Franklin Gothic Book" panose="020B0503020102020204" pitchFamily="34" charset="0"/>
            </a:endParaRPr>
          </a:p>
          <a:p>
            <a:pPr marL="685800" lvl="1" indent="-228600" algn="l" rtl="0">
              <a:lnSpc>
                <a:spcPct val="100000"/>
              </a:lnSpc>
              <a:spcBef>
                <a:spcPts val="200"/>
              </a:spcBef>
              <a:spcAft>
                <a:spcPts val="0"/>
              </a:spcAft>
              <a:buClr>
                <a:schemeClr val="dk1"/>
              </a:buClr>
              <a:buSzPts val="1800"/>
              <a:buChar char="•"/>
            </a:pPr>
            <a:r>
              <a:rPr lang="en-US" sz="1800" b="1" dirty="0">
                <a:latin typeface="Franklin Gothic Book" panose="020B0503020102020204" pitchFamily="34" charset="0"/>
              </a:rPr>
              <a:t>Jessica Faust </a:t>
            </a:r>
            <a:r>
              <a:rPr lang="en-US" sz="1800" dirty="0">
                <a:latin typeface="Franklin Gothic Book" panose="020B0503020102020204" pitchFamily="34" charset="0"/>
              </a:rPr>
              <a:t>– completing teaching commitment (50% complete).</a:t>
            </a:r>
            <a:endParaRPr dirty="0">
              <a:latin typeface="Franklin Gothic Book" panose="020B0503020102020204" pitchFamily="34" charset="0"/>
            </a:endParaRPr>
          </a:p>
          <a:p>
            <a:pPr marL="685800" lvl="1" indent="-228600" algn="l" rtl="0">
              <a:lnSpc>
                <a:spcPct val="100000"/>
              </a:lnSpc>
              <a:spcBef>
                <a:spcPts val="200"/>
              </a:spcBef>
              <a:spcAft>
                <a:spcPts val="0"/>
              </a:spcAft>
              <a:buClr>
                <a:schemeClr val="dk1"/>
              </a:buClr>
              <a:buSzPts val="1800"/>
              <a:buChar char="•"/>
            </a:pPr>
            <a:r>
              <a:rPr lang="en-US" sz="1800" b="1" dirty="0">
                <a:latin typeface="Franklin Gothic Book" panose="020B0503020102020204" pitchFamily="34" charset="0"/>
              </a:rPr>
              <a:t>Leif </a:t>
            </a:r>
            <a:r>
              <a:rPr lang="en-US" sz="1800" b="1" dirty="0" err="1">
                <a:latin typeface="Franklin Gothic Book" panose="020B0503020102020204" pitchFamily="34" charset="0"/>
              </a:rPr>
              <a:t>Hammes</a:t>
            </a:r>
            <a:r>
              <a:rPr lang="en-US" sz="1800" b="1" dirty="0">
                <a:latin typeface="Franklin Gothic Book" panose="020B0503020102020204" pitchFamily="34" charset="0"/>
              </a:rPr>
              <a:t> </a:t>
            </a:r>
            <a:r>
              <a:rPr lang="en-US" sz="1800" dirty="0">
                <a:latin typeface="Franklin Gothic Book" panose="020B0503020102020204" pitchFamily="34" charset="0"/>
              </a:rPr>
              <a:t>- civil engineer, Alaska District U.S. Army Corps of Engineers, JBER.</a:t>
            </a:r>
            <a:endParaRPr dirty="0">
              <a:latin typeface="Franklin Gothic Book" panose="020B0503020102020204" pitchFamily="34" charset="0"/>
            </a:endParaRPr>
          </a:p>
          <a:p>
            <a:pPr marL="685800" lvl="1" indent="-228600" algn="l" rtl="0">
              <a:lnSpc>
                <a:spcPct val="100000"/>
              </a:lnSpc>
              <a:spcBef>
                <a:spcPts val="200"/>
              </a:spcBef>
              <a:spcAft>
                <a:spcPts val="0"/>
              </a:spcAft>
              <a:buClr>
                <a:schemeClr val="dk1"/>
              </a:buClr>
              <a:buSzPts val="1800"/>
              <a:buChar char="•"/>
            </a:pPr>
            <a:r>
              <a:rPr lang="en-US" sz="1800" b="1" dirty="0">
                <a:latin typeface="Franklin Gothic Book" panose="020B0503020102020204" pitchFamily="34" charset="0"/>
              </a:rPr>
              <a:t>Matt </a:t>
            </a:r>
            <a:r>
              <a:rPr lang="en-US" sz="1800" b="1" dirty="0" err="1">
                <a:latin typeface="Franklin Gothic Book" panose="020B0503020102020204" pitchFamily="34" charset="0"/>
              </a:rPr>
              <a:t>Ahlrichs</a:t>
            </a:r>
            <a:r>
              <a:rPr lang="en-US" sz="1800" b="1" dirty="0">
                <a:latin typeface="Franklin Gothic Book" panose="020B0503020102020204" pitchFamily="34" charset="0"/>
              </a:rPr>
              <a:t> </a:t>
            </a:r>
            <a:r>
              <a:rPr lang="en-US" sz="1800" dirty="0">
                <a:latin typeface="Franklin Gothic Book" panose="020B0503020102020204" pitchFamily="34" charset="0"/>
              </a:rPr>
              <a:t>- employed locally, but in applications for National Labs.</a:t>
            </a:r>
            <a:endParaRPr sz="1800" dirty="0">
              <a:latin typeface="Franklin Gothic Book" panose="020B0503020102020204" pitchFamily="34" charset="0"/>
            </a:endParaRPr>
          </a:p>
          <a:p>
            <a:pPr marL="0" lvl="0" indent="0" algn="l" rtl="0">
              <a:lnSpc>
                <a:spcPct val="100000"/>
              </a:lnSpc>
              <a:spcBef>
                <a:spcPts val="200"/>
              </a:spcBef>
              <a:spcAft>
                <a:spcPts val="0"/>
              </a:spcAft>
              <a:buClr>
                <a:srgbClr val="42A4AE"/>
              </a:buClr>
              <a:buSzPts val="2000"/>
              <a:buNone/>
            </a:pPr>
            <a:r>
              <a:rPr lang="en-US" sz="2000" b="1" dirty="0">
                <a:solidFill>
                  <a:srgbClr val="42A4AE"/>
                </a:solidFill>
                <a:latin typeface="Franklin Gothic Book" panose="020B0503020102020204" pitchFamily="34" charset="0"/>
              </a:rPr>
              <a:t>UTEP Students </a:t>
            </a:r>
            <a:endParaRPr dirty="0">
              <a:latin typeface="Franklin Gothic Book" panose="020B0503020102020204" pitchFamily="34" charset="0"/>
            </a:endParaRPr>
          </a:p>
          <a:p>
            <a:pPr marL="685800" lvl="1" indent="-228600" algn="l" rtl="0">
              <a:lnSpc>
                <a:spcPct val="100000"/>
              </a:lnSpc>
              <a:spcBef>
                <a:spcPts val="200"/>
              </a:spcBef>
              <a:spcAft>
                <a:spcPts val="0"/>
              </a:spcAft>
              <a:buClr>
                <a:schemeClr val="dk1"/>
              </a:buClr>
              <a:buSzPts val="1800"/>
              <a:buChar char="•"/>
            </a:pPr>
            <a:r>
              <a:rPr lang="en-US" sz="1800" b="1" dirty="0">
                <a:latin typeface="Franklin Gothic Book" panose="020B0503020102020204" pitchFamily="34" charset="0"/>
              </a:rPr>
              <a:t>Roberto Garcia </a:t>
            </a:r>
            <a:r>
              <a:rPr lang="en-US" sz="1800" dirty="0">
                <a:latin typeface="Franklin Gothic Book" panose="020B0503020102020204" pitchFamily="34" charset="0"/>
              </a:rPr>
              <a:t>– Enrolled in Electrical &amp; Computer Engineering graduate program at UTEP</a:t>
            </a:r>
            <a:endParaRPr dirty="0">
              <a:latin typeface="Franklin Gothic Book" panose="020B0503020102020204" pitchFamily="34" charset="0"/>
            </a:endParaRPr>
          </a:p>
          <a:p>
            <a:pPr marL="685800" lvl="1" indent="-228600" algn="l" rtl="0">
              <a:lnSpc>
                <a:spcPct val="100000"/>
              </a:lnSpc>
              <a:spcBef>
                <a:spcPts val="200"/>
              </a:spcBef>
              <a:spcAft>
                <a:spcPts val="0"/>
              </a:spcAft>
              <a:buClr>
                <a:schemeClr val="dk1"/>
              </a:buClr>
              <a:buSzPts val="1800"/>
              <a:buChar char="•"/>
            </a:pPr>
            <a:r>
              <a:rPr lang="en-US" sz="1800" b="1" dirty="0">
                <a:latin typeface="Franklin Gothic Book" panose="020B0503020102020204" pitchFamily="34" charset="0"/>
              </a:rPr>
              <a:t>Sebastian Ruiz </a:t>
            </a:r>
            <a:r>
              <a:rPr lang="en-US" sz="1800" dirty="0">
                <a:latin typeface="Franklin Gothic Book" panose="020B0503020102020204" pitchFamily="34" charset="0"/>
              </a:rPr>
              <a:t>– Currently working at a technological research lab at UTEP</a:t>
            </a:r>
            <a:endParaRPr dirty="0">
              <a:latin typeface="Franklin Gothic Book" panose="020B0503020102020204" pitchFamily="34" charset="0"/>
            </a:endParaRPr>
          </a:p>
          <a:p>
            <a:pPr marL="457200" lvl="1" indent="0" algn="l" rtl="0">
              <a:lnSpc>
                <a:spcPct val="100000"/>
              </a:lnSpc>
              <a:spcBef>
                <a:spcPts val="200"/>
              </a:spcBef>
              <a:spcAft>
                <a:spcPts val="0"/>
              </a:spcAft>
              <a:buClr>
                <a:schemeClr val="dk1"/>
              </a:buClr>
              <a:buSzPts val="2400"/>
              <a:buNone/>
            </a:pPr>
            <a:endParaRPr dirty="0"/>
          </a:p>
        </p:txBody>
      </p:sp>
      <p:sp>
        <p:nvSpPr>
          <p:cNvPr id="326" name="Google Shape;326;p38"/>
          <p:cNvSpPr txBox="1">
            <a:spLocks noGrp="1"/>
          </p:cNvSpPr>
          <p:nvPr>
            <p:ph type="title"/>
          </p:nvPr>
        </p:nvSpPr>
        <p:spPr>
          <a:xfrm>
            <a:off x="0" y="593688"/>
            <a:ext cx="11247922" cy="59372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3200"/>
              <a:buFont typeface="Source Sans Pro"/>
              <a:buNone/>
            </a:pPr>
            <a:r>
              <a:rPr lang="en-US" sz="3200" u="sng" dirty="0">
                <a:latin typeface="Franklin Gothic Book" panose="020B0503020102020204" pitchFamily="34" charset="0"/>
              </a:rPr>
              <a:t>Progress - </a:t>
            </a:r>
            <a:r>
              <a:rPr lang="en-US" sz="3200" i="1" u="sng" dirty="0">
                <a:latin typeface="Franklin Gothic Book" panose="020B0503020102020204" pitchFamily="34" charset="0"/>
              </a:rPr>
              <a:t>Graduated ADAC Fellows to Date – Program Year 5</a:t>
            </a:r>
            <a:br>
              <a:rPr lang="en-US" sz="3200" i="1" u="sng" dirty="0">
                <a:latin typeface="Franklin Gothic Book" panose="020B0503020102020204" pitchFamily="34" charset="0"/>
              </a:rPr>
            </a:br>
            <a:r>
              <a:rPr lang="en-US" sz="2400" i="1" u="sng" dirty="0">
                <a:solidFill>
                  <a:srgbClr val="42A4AE"/>
                </a:solidFill>
                <a:latin typeface="Franklin Gothic Book" panose="020B0503020102020204" pitchFamily="34" charset="0"/>
              </a:rPr>
              <a:t>(July 1, 2018- June 30, 2019)</a:t>
            </a:r>
            <a:endParaRPr sz="2400" i="1" u="sng" dirty="0">
              <a:solidFill>
                <a:srgbClr val="42A4AE"/>
              </a:solidFill>
              <a:latin typeface="Franklin Gothic Book" panose="020B0503020102020204" pitchFamily="34" charset="0"/>
            </a:endParaRPr>
          </a:p>
        </p:txBody>
      </p:sp>
      <p:graphicFrame>
        <p:nvGraphicFramePr>
          <p:cNvPr id="327" name="Google Shape;327;p38"/>
          <p:cNvGraphicFramePr/>
          <p:nvPr>
            <p:extLst>
              <p:ext uri="{D42A27DB-BD31-4B8C-83A1-F6EECF244321}">
                <p14:modId xmlns:p14="http://schemas.microsoft.com/office/powerpoint/2010/main" val="3662859584"/>
              </p:ext>
            </p:extLst>
          </p:nvPr>
        </p:nvGraphicFramePr>
        <p:xfrm>
          <a:off x="467569" y="1428623"/>
          <a:ext cx="4713200" cy="3796169"/>
        </p:xfrm>
        <a:graphic>
          <a:graphicData uri="http://schemas.openxmlformats.org/drawingml/2006/table">
            <a:tbl>
              <a:tblPr firstRow="1" firstCol="1" bandRow="1">
                <a:noFill/>
                <a:tableStyleId>{02900FA0-E187-4718-9115-8043289E9FEE}</a:tableStyleId>
              </a:tblPr>
              <a:tblGrid>
                <a:gridCol w="1806450">
                  <a:extLst>
                    <a:ext uri="{9D8B030D-6E8A-4147-A177-3AD203B41FA5}">
                      <a16:colId xmlns:a16="http://schemas.microsoft.com/office/drawing/2014/main" val="20000"/>
                    </a:ext>
                  </a:extLst>
                </a:gridCol>
                <a:gridCol w="1437825">
                  <a:extLst>
                    <a:ext uri="{9D8B030D-6E8A-4147-A177-3AD203B41FA5}">
                      <a16:colId xmlns:a16="http://schemas.microsoft.com/office/drawing/2014/main" val="20001"/>
                    </a:ext>
                  </a:extLst>
                </a:gridCol>
                <a:gridCol w="1468925">
                  <a:extLst>
                    <a:ext uri="{9D8B030D-6E8A-4147-A177-3AD203B41FA5}">
                      <a16:colId xmlns:a16="http://schemas.microsoft.com/office/drawing/2014/main" val="20002"/>
                    </a:ext>
                  </a:extLst>
                </a:gridCol>
              </a:tblGrid>
              <a:tr h="471650">
                <a:tc gridSpan="3">
                  <a:txBody>
                    <a:bodyPr/>
                    <a:lstStyle/>
                    <a:p>
                      <a:pPr marL="0" marR="0" lvl="0" indent="0" algn="ctr" rtl="0">
                        <a:lnSpc>
                          <a:spcPct val="107000"/>
                        </a:lnSpc>
                        <a:spcBef>
                          <a:spcPts val="0"/>
                        </a:spcBef>
                        <a:spcAft>
                          <a:spcPts val="0"/>
                        </a:spcAft>
                        <a:buNone/>
                      </a:pPr>
                      <a:r>
                        <a:rPr lang="en-US" sz="2000" u="none" strike="noStrike" cap="none" dirty="0">
                          <a:latin typeface="Franklin Gothic Book" panose="020B0503020102020204" pitchFamily="34" charset="0"/>
                        </a:rPr>
                        <a:t>Graduated Fellows During Program Year 5</a:t>
                      </a:r>
                      <a:endParaRPr sz="1600" u="none" strike="noStrike" cap="none" dirty="0">
                        <a:latin typeface="Franklin Gothic Book" panose="020B0503020102020204" pitchFamily="34" charset="0"/>
                        <a:ea typeface="Courier New"/>
                        <a:cs typeface="Courier New"/>
                        <a:sym typeface="Courier New"/>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05975">
                <a:tc>
                  <a:txBody>
                    <a:bodyPr/>
                    <a:lstStyle/>
                    <a:p>
                      <a:pPr marL="0" marR="0" lvl="0" indent="0" algn="l" rtl="0">
                        <a:lnSpc>
                          <a:spcPct val="107000"/>
                        </a:lnSpc>
                        <a:spcBef>
                          <a:spcPts val="0"/>
                        </a:spcBef>
                        <a:spcAft>
                          <a:spcPts val="0"/>
                        </a:spcAft>
                        <a:buNone/>
                      </a:pPr>
                      <a:endParaRPr sz="1400" u="none" strike="noStrike" cap="none">
                        <a:latin typeface="Franklin Gothic Book" panose="020B0503020102020204" pitchFamily="34" charset="0"/>
                        <a:ea typeface="Courier New"/>
                        <a:cs typeface="Courier New"/>
                        <a:sym typeface="Courier New"/>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University of Alaska Anchorage, AK (UAA)</a:t>
                      </a:r>
                      <a:endParaRPr sz="14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University of Texas at El Paso, TX (UTEP)*</a:t>
                      </a:r>
                      <a:br>
                        <a:rPr lang="en-US" sz="1800" u="none" strike="noStrike" cap="none">
                          <a:latin typeface="Franklin Gothic Book" panose="020B0503020102020204" pitchFamily="34" charset="0"/>
                          <a:ea typeface="Source Sans Pro"/>
                          <a:cs typeface="Source Sans Pro"/>
                          <a:sym typeface="Source Sans Pro"/>
                        </a:rPr>
                      </a:br>
                      <a:endParaRPr sz="14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45000">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Undergraduate </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dirty="0">
                          <a:latin typeface="Franklin Gothic Book" panose="020B0503020102020204" pitchFamily="34" charset="0"/>
                          <a:ea typeface="Source Sans Pro"/>
                          <a:cs typeface="Source Sans Pro"/>
                          <a:sym typeface="Source Sans Pro"/>
                        </a:rPr>
                        <a:t>0</a:t>
                      </a:r>
                      <a:endParaRPr sz="1800"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2</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10725">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Graduate</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3</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0</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22925">
                <a:tc>
                  <a:txBody>
                    <a:bodyPr/>
                    <a:lstStyle/>
                    <a:p>
                      <a:pPr marL="0" marR="0" lvl="0" indent="0" algn="l" rtl="0">
                        <a:lnSpc>
                          <a:spcPct val="107000"/>
                        </a:lnSpc>
                        <a:spcBef>
                          <a:spcPts val="0"/>
                        </a:spcBef>
                        <a:spcAft>
                          <a:spcPts val="0"/>
                        </a:spcAft>
                        <a:buNone/>
                      </a:pPr>
                      <a:r>
                        <a:rPr lang="en-US" sz="1800" u="none" strike="noStrike" cap="none">
                          <a:latin typeface="Franklin Gothic Book" panose="020B0503020102020204" pitchFamily="34" charset="0"/>
                          <a:ea typeface="Source Sans Pro"/>
                          <a:cs typeface="Source Sans Pro"/>
                          <a:sym typeface="Source Sans Pro"/>
                        </a:rPr>
                        <a:t>Total</a:t>
                      </a:r>
                      <a:endParaRPr sz="1800"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dirty="0">
                          <a:latin typeface="Franklin Gothic Book" panose="020B0503020102020204" pitchFamily="34" charset="0"/>
                          <a:ea typeface="Source Sans Pro"/>
                          <a:cs typeface="Source Sans Pro"/>
                          <a:sym typeface="Source Sans Pro"/>
                        </a:rPr>
                        <a:t>3</a:t>
                      </a:r>
                      <a:endParaRPr sz="1800" b="1" u="none" strike="noStrike" cap="none"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u="none" strike="noStrike" cap="none">
                          <a:latin typeface="Franklin Gothic Book" panose="020B0503020102020204" pitchFamily="34" charset="0"/>
                          <a:ea typeface="Source Sans Pro"/>
                          <a:cs typeface="Source Sans Pro"/>
                          <a:sym typeface="Source Sans Pro"/>
                        </a:rPr>
                        <a:t>2</a:t>
                      </a:r>
                      <a:endParaRPr sz="1800" b="1" u="none" strike="noStrike" cap="none">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748000">
                <a:tc>
                  <a:txBody>
                    <a:bodyPr/>
                    <a:lstStyle/>
                    <a:p>
                      <a:pPr marL="0" marR="0" lvl="0" indent="0" algn="l" rtl="0">
                        <a:lnSpc>
                          <a:spcPct val="107000"/>
                        </a:lnSpc>
                        <a:spcBef>
                          <a:spcPts val="0"/>
                        </a:spcBef>
                        <a:spcAft>
                          <a:spcPts val="0"/>
                        </a:spcAft>
                        <a:buNone/>
                      </a:pPr>
                      <a:r>
                        <a:rPr lang="en-US" sz="1800" u="none" strike="noStrike" cap="none" dirty="0">
                          <a:solidFill>
                            <a:srgbClr val="6FBBD8"/>
                          </a:solidFill>
                          <a:latin typeface="Franklin Gothic Book" panose="020B0503020102020204" pitchFamily="34" charset="0"/>
                          <a:ea typeface="Source Sans Pro"/>
                          <a:cs typeface="Source Sans Pro"/>
                          <a:sym typeface="Source Sans Pro"/>
                        </a:rPr>
                        <a:t>Total Overall Graduated Fellows: </a:t>
                      </a:r>
                      <a:endParaRPr sz="1800" u="none" strike="noStrike" cap="none" dirty="0">
                        <a:solidFill>
                          <a:srgbClr val="6FBBD8"/>
                        </a:solidFill>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2">
                  <a:txBody>
                    <a:bodyPr/>
                    <a:lstStyle/>
                    <a:p>
                      <a:pPr marL="0" marR="0" lvl="0" indent="0" algn="ctr" rtl="0">
                        <a:lnSpc>
                          <a:spcPct val="107000"/>
                        </a:lnSpc>
                        <a:spcBef>
                          <a:spcPts val="0"/>
                        </a:spcBef>
                        <a:spcAft>
                          <a:spcPts val="0"/>
                        </a:spcAft>
                        <a:buNone/>
                      </a:pPr>
                      <a:r>
                        <a:rPr lang="en-US" sz="2400" b="1" u="none" strike="noStrike" cap="none" dirty="0">
                          <a:solidFill>
                            <a:srgbClr val="6FBBD8"/>
                          </a:solidFill>
                          <a:latin typeface="Franklin Gothic Book" panose="020B0503020102020204" pitchFamily="34" charset="0"/>
                          <a:ea typeface="Source Sans Pro"/>
                          <a:cs typeface="Source Sans Pro"/>
                          <a:sym typeface="Source Sans Pro"/>
                        </a:rPr>
                        <a:t>5</a:t>
                      </a:r>
                      <a:endParaRPr sz="2400" b="1" u="none" strike="noStrike" cap="none" dirty="0">
                        <a:solidFill>
                          <a:srgbClr val="6FBBD8"/>
                        </a:solidFill>
                        <a:latin typeface="Franklin Gothic Book" panose="020B0503020102020204" pitchFamily="34" charset="0"/>
                        <a:ea typeface="Source Sans Pro"/>
                        <a:cs typeface="Source Sans Pro"/>
                        <a:sym typeface="Source Sans Pro"/>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5"/>
                  </a:ext>
                </a:extLst>
              </a:tr>
            </a:tbl>
          </a:graphicData>
        </a:graphic>
      </p:graphicFrame>
      <p:sp>
        <p:nvSpPr>
          <p:cNvPr id="328" name="Google Shape;328;p38"/>
          <p:cNvSpPr txBox="1"/>
          <p:nvPr/>
        </p:nvSpPr>
        <p:spPr>
          <a:xfrm>
            <a:off x="3713976" y="6488668"/>
            <a:ext cx="4589417"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i="1">
                <a:solidFill>
                  <a:schemeClr val="dk1"/>
                </a:solidFill>
                <a:latin typeface="Calibri"/>
                <a:ea typeface="Calibri"/>
                <a:cs typeface="Calibri"/>
                <a:sym typeface="Calibri"/>
              </a:rPr>
              <a:t>* An accredited MSI institution</a:t>
            </a:r>
            <a:endParaRPr sz="1800">
              <a:solidFill>
                <a:schemeClr val="dk1"/>
              </a:solidFill>
              <a:latin typeface="Calibri"/>
              <a:ea typeface="Calibri"/>
              <a:cs typeface="Calibri"/>
              <a:sym typeface="Calibri"/>
            </a:endParaRPr>
          </a:p>
        </p:txBody>
      </p:sp>
      <p:sp>
        <p:nvSpPr>
          <p:cNvPr id="329"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sz="4000" i="1" dirty="0">
                <a:latin typeface="Franklin Gothic Book" panose="020B0503020102020204" pitchFamily="34" charset="0"/>
              </a:rPr>
              <a:t>Current Status:</a:t>
            </a:r>
            <a:r>
              <a:rPr lang="en-US" sz="4000" dirty="0">
                <a:latin typeface="Franklin Gothic Book" panose="020B0503020102020204" pitchFamily="34" charset="0"/>
              </a:rPr>
              <a:t> ADAC’s Integrated Minority Serving Institute (MSI)/Arctic Summer Internship Program (ASIP)</a:t>
            </a:r>
          </a:p>
        </p:txBody>
      </p:sp>
    </p:spTree>
    <p:extLst>
      <p:ext uri="{BB962C8B-B14F-4D97-AF65-F5344CB8AC3E}">
        <p14:creationId xmlns:p14="http://schemas.microsoft.com/office/powerpoint/2010/main" val="4062124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0"/>
          <p:cNvSpPr txBox="1">
            <a:spLocks noGrp="1"/>
          </p:cNvSpPr>
          <p:nvPr>
            <p:ph type="title"/>
          </p:nvPr>
        </p:nvSpPr>
        <p:spPr>
          <a:xfrm>
            <a:off x="1939364" y="457199"/>
            <a:ext cx="4088643" cy="593726"/>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000"/>
              <a:buFont typeface="Source Sans Pro"/>
              <a:buNone/>
            </a:pPr>
            <a:r>
              <a:rPr lang="en-US" dirty="0">
                <a:latin typeface="Franklin Gothic Book" panose="020B0503020102020204" pitchFamily="34" charset="0"/>
              </a:rPr>
              <a:t>2019 MSI/ASIP Agenda </a:t>
            </a:r>
            <a:endParaRPr dirty="0">
              <a:latin typeface="Franklin Gothic Book" panose="020B0503020102020204" pitchFamily="34" charset="0"/>
            </a:endParaRPr>
          </a:p>
        </p:txBody>
      </p:sp>
      <p:graphicFrame>
        <p:nvGraphicFramePr>
          <p:cNvPr id="345" name="Google Shape;345;p40"/>
          <p:cNvGraphicFramePr/>
          <p:nvPr>
            <p:extLst>
              <p:ext uri="{D42A27DB-BD31-4B8C-83A1-F6EECF244321}">
                <p14:modId xmlns:p14="http://schemas.microsoft.com/office/powerpoint/2010/main" val="1278898726"/>
              </p:ext>
            </p:extLst>
          </p:nvPr>
        </p:nvGraphicFramePr>
        <p:xfrm>
          <a:off x="232011" y="2142698"/>
          <a:ext cx="6506403" cy="2141344"/>
        </p:xfrm>
        <a:graphic>
          <a:graphicData uri="http://schemas.openxmlformats.org/drawingml/2006/table">
            <a:tbl>
              <a:tblPr firstRow="1" bandRow="1">
                <a:noFill/>
                <a:tableStyleId>{A04EAE2E-ACAD-406B-9765-8FFD2AD3230E}</a:tableStyleId>
              </a:tblPr>
              <a:tblGrid>
                <a:gridCol w="2168801">
                  <a:extLst>
                    <a:ext uri="{9D8B030D-6E8A-4147-A177-3AD203B41FA5}">
                      <a16:colId xmlns:a16="http://schemas.microsoft.com/office/drawing/2014/main" val="20000"/>
                    </a:ext>
                  </a:extLst>
                </a:gridCol>
                <a:gridCol w="2168801">
                  <a:extLst>
                    <a:ext uri="{9D8B030D-6E8A-4147-A177-3AD203B41FA5}">
                      <a16:colId xmlns:a16="http://schemas.microsoft.com/office/drawing/2014/main" val="20001"/>
                    </a:ext>
                  </a:extLst>
                </a:gridCol>
                <a:gridCol w="2168801">
                  <a:extLst>
                    <a:ext uri="{9D8B030D-6E8A-4147-A177-3AD203B41FA5}">
                      <a16:colId xmlns:a16="http://schemas.microsoft.com/office/drawing/2014/main" val="20002"/>
                    </a:ext>
                  </a:extLst>
                </a:gridCol>
              </a:tblGrid>
              <a:tr h="578686">
                <a:tc>
                  <a:txBody>
                    <a:bodyPr/>
                    <a:lstStyle/>
                    <a:p>
                      <a:pPr marL="0" marR="0" lvl="0" indent="0" algn="ctr" rtl="0">
                        <a:spcBef>
                          <a:spcPts val="0"/>
                        </a:spcBef>
                        <a:spcAft>
                          <a:spcPts val="0"/>
                        </a:spcAft>
                        <a:buNone/>
                      </a:pPr>
                      <a:r>
                        <a:rPr lang="en-US" sz="1800" u="none" strike="noStrike" cap="none" dirty="0">
                          <a:latin typeface="Franklin Gothic Book" panose="020B0503020102020204" pitchFamily="34" charset="0"/>
                        </a:rPr>
                        <a:t>Date</a:t>
                      </a:r>
                      <a:endParaRPr sz="1800" u="none" strike="noStrike" cap="none" dirty="0">
                        <a:latin typeface="Franklin Gothic Book" panose="020B0503020102020204" pitchFamily="34" charset="0"/>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dirty="0">
                          <a:latin typeface="Franklin Gothic Book" panose="020B0503020102020204" pitchFamily="34" charset="0"/>
                        </a:rPr>
                        <a:t>Schedule</a:t>
                      </a:r>
                      <a:endParaRPr sz="1800" u="none" strike="noStrike" cap="none" dirty="0">
                        <a:latin typeface="Franklin Gothic Book" panose="020B0503020102020204" pitchFamily="34" charset="0"/>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dirty="0">
                          <a:latin typeface="Franklin Gothic Book" panose="020B0503020102020204" pitchFamily="34" charset="0"/>
                        </a:rPr>
                        <a:t>Location</a:t>
                      </a:r>
                      <a:endParaRPr sz="1800" u="none" strike="noStrike" cap="none" dirty="0">
                        <a:latin typeface="Franklin Gothic Book" panose="020B0503020102020204" pitchFamily="34" charset="0"/>
                      </a:endParaRPr>
                    </a:p>
                  </a:txBody>
                  <a:tcPr marL="91450" marR="91450" marT="45725" marB="45725" anchor="ctr"/>
                </a:tc>
                <a:extLst>
                  <a:ext uri="{0D108BD9-81ED-4DB2-BD59-A6C34878D82A}">
                    <a16:rowId xmlns:a16="http://schemas.microsoft.com/office/drawing/2014/main" val="10000"/>
                  </a:ext>
                </a:extLst>
              </a:tr>
              <a:tr h="922568">
                <a:tc>
                  <a:txBody>
                    <a:bodyPr/>
                    <a:lstStyle/>
                    <a:p>
                      <a:pPr marL="0" marR="0" lvl="1" indent="0" algn="ctr" rtl="0">
                        <a:spcBef>
                          <a:spcPts val="0"/>
                        </a:spcBef>
                        <a:spcAft>
                          <a:spcPts val="0"/>
                        </a:spcAft>
                        <a:buNone/>
                      </a:pPr>
                      <a:r>
                        <a:rPr lang="en-US" sz="1800" u="none" strike="noStrike" cap="none" dirty="0">
                          <a:solidFill>
                            <a:schemeClr val="lt1"/>
                          </a:solidFill>
                          <a:latin typeface="Franklin Gothic Book" panose="020B0503020102020204" pitchFamily="34" charset="0"/>
                        </a:rPr>
                        <a:t>June 10</a:t>
                      </a:r>
                      <a:r>
                        <a:rPr lang="en-US" sz="1800" u="none" strike="noStrike" cap="none" baseline="30000" dirty="0">
                          <a:solidFill>
                            <a:schemeClr val="lt1"/>
                          </a:solidFill>
                          <a:latin typeface="Franklin Gothic Book" panose="020B0503020102020204" pitchFamily="34" charset="0"/>
                        </a:rPr>
                        <a:t>th</a:t>
                      </a:r>
                      <a:r>
                        <a:rPr lang="en-US" sz="1800" u="none" strike="noStrike" cap="none" dirty="0">
                          <a:solidFill>
                            <a:schemeClr val="lt1"/>
                          </a:solidFill>
                          <a:latin typeface="Franklin Gothic Book" panose="020B0503020102020204" pitchFamily="34" charset="0"/>
                        </a:rPr>
                        <a:t> – 15</a:t>
                      </a:r>
                      <a:r>
                        <a:rPr lang="en-US" sz="1800" u="none" strike="noStrike" cap="none" baseline="30000" dirty="0">
                          <a:solidFill>
                            <a:schemeClr val="lt1"/>
                          </a:solidFill>
                          <a:latin typeface="Franklin Gothic Book" panose="020B0503020102020204" pitchFamily="34" charset="0"/>
                        </a:rPr>
                        <a:t>th</a:t>
                      </a:r>
                      <a:r>
                        <a:rPr lang="en-US" sz="1800" u="none" strike="noStrike" cap="none" dirty="0">
                          <a:solidFill>
                            <a:schemeClr val="lt1"/>
                          </a:solidFill>
                          <a:latin typeface="Franklin Gothic Book" panose="020B0503020102020204" pitchFamily="34" charset="0"/>
                        </a:rPr>
                        <a:t> </a:t>
                      </a:r>
                      <a:endParaRPr sz="1800" dirty="0">
                        <a:solidFill>
                          <a:schemeClr val="lt1"/>
                        </a:solidFill>
                        <a:latin typeface="Franklin Gothic Book" panose="020B0503020102020204" pitchFamily="34" charset="0"/>
                      </a:endParaRPr>
                    </a:p>
                  </a:txBody>
                  <a:tcPr marL="91450" marR="91450" marT="45725" marB="45725" anchor="ctr"/>
                </a:tc>
                <a:tc>
                  <a:txBody>
                    <a:bodyPr/>
                    <a:lstStyle/>
                    <a:p>
                      <a:pPr marL="0" marR="0" lvl="0" indent="0" algn="ctr" rtl="0">
                        <a:spcBef>
                          <a:spcPts val="0"/>
                        </a:spcBef>
                        <a:spcAft>
                          <a:spcPts val="0"/>
                        </a:spcAft>
                        <a:buNone/>
                      </a:pPr>
                      <a:r>
                        <a:rPr lang="en-US" sz="1800" dirty="0">
                          <a:solidFill>
                            <a:schemeClr val="lt1"/>
                          </a:solidFill>
                          <a:latin typeface="Franklin Gothic Book" panose="020B0503020102020204" pitchFamily="34" charset="0"/>
                        </a:rPr>
                        <a:t>Orientation and briefing/preparation week.</a:t>
                      </a:r>
                      <a:endParaRPr sz="1800" dirty="0">
                        <a:solidFill>
                          <a:schemeClr val="lt1"/>
                        </a:solidFill>
                        <a:latin typeface="Franklin Gothic Book" panose="020B0503020102020204" pitchFamily="34" charset="0"/>
                      </a:endParaRPr>
                    </a:p>
                  </a:txBody>
                  <a:tcPr marL="91450" marR="91450" marT="45725" marB="45725" anchor="ctr"/>
                </a:tc>
                <a:tc>
                  <a:txBody>
                    <a:bodyPr/>
                    <a:lstStyle/>
                    <a:p>
                      <a:pPr marL="0" marR="0" lvl="0" indent="0" algn="ctr" rtl="0">
                        <a:spcBef>
                          <a:spcPts val="0"/>
                        </a:spcBef>
                        <a:spcAft>
                          <a:spcPts val="0"/>
                        </a:spcAft>
                        <a:buNone/>
                      </a:pPr>
                      <a:r>
                        <a:rPr lang="en-US" sz="1800" dirty="0">
                          <a:solidFill>
                            <a:schemeClr val="lt1"/>
                          </a:solidFill>
                          <a:latin typeface="Franklin Gothic Book" panose="020B0503020102020204" pitchFamily="34" charset="0"/>
                        </a:rPr>
                        <a:t>Anchorage, AK</a:t>
                      </a:r>
                      <a:endParaRPr sz="1800" dirty="0">
                        <a:solidFill>
                          <a:schemeClr val="lt1"/>
                        </a:solidFill>
                        <a:latin typeface="Franklin Gothic Book" panose="020B0503020102020204" pitchFamily="34" charset="0"/>
                      </a:endParaRPr>
                    </a:p>
                  </a:txBody>
                  <a:tcPr marL="91450" marR="91450" marT="45725" marB="45725" anchor="ctr"/>
                </a:tc>
                <a:extLst>
                  <a:ext uri="{0D108BD9-81ED-4DB2-BD59-A6C34878D82A}">
                    <a16:rowId xmlns:a16="http://schemas.microsoft.com/office/drawing/2014/main" val="10001"/>
                  </a:ext>
                </a:extLst>
              </a:tr>
              <a:tr h="578686">
                <a:tc>
                  <a:txBody>
                    <a:bodyPr/>
                    <a:lstStyle/>
                    <a:p>
                      <a:pPr marL="0" marR="0" lvl="1" indent="0" algn="ctr" rtl="0">
                        <a:spcBef>
                          <a:spcPts val="0"/>
                        </a:spcBef>
                        <a:spcAft>
                          <a:spcPts val="0"/>
                        </a:spcAft>
                        <a:buNone/>
                      </a:pPr>
                      <a:r>
                        <a:rPr lang="en-US" sz="1800" dirty="0">
                          <a:solidFill>
                            <a:schemeClr val="lt1"/>
                          </a:solidFill>
                          <a:latin typeface="Franklin Gothic Book" panose="020B0503020102020204" pitchFamily="34" charset="0"/>
                        </a:rPr>
                        <a:t>June 15</a:t>
                      </a:r>
                      <a:r>
                        <a:rPr lang="en-US" sz="1800" baseline="30000" dirty="0">
                          <a:solidFill>
                            <a:schemeClr val="lt1"/>
                          </a:solidFill>
                          <a:latin typeface="Franklin Gothic Book" panose="020B0503020102020204" pitchFamily="34" charset="0"/>
                        </a:rPr>
                        <a:t>th</a:t>
                      </a:r>
                      <a:r>
                        <a:rPr lang="en-US" sz="1800" dirty="0">
                          <a:solidFill>
                            <a:schemeClr val="lt1"/>
                          </a:solidFill>
                          <a:latin typeface="Franklin Gothic Book" panose="020B0503020102020204" pitchFamily="34" charset="0"/>
                        </a:rPr>
                        <a:t> – 29</a:t>
                      </a:r>
                      <a:r>
                        <a:rPr lang="en-US" sz="1800" baseline="30000" dirty="0">
                          <a:solidFill>
                            <a:schemeClr val="lt1"/>
                          </a:solidFill>
                          <a:latin typeface="Franklin Gothic Book" panose="020B0503020102020204" pitchFamily="34" charset="0"/>
                        </a:rPr>
                        <a:t>th</a:t>
                      </a:r>
                      <a:r>
                        <a:rPr lang="en-US" sz="1800" dirty="0">
                          <a:solidFill>
                            <a:schemeClr val="lt1"/>
                          </a:solidFill>
                          <a:latin typeface="Franklin Gothic Book" panose="020B0503020102020204" pitchFamily="34" charset="0"/>
                        </a:rPr>
                        <a:t> </a:t>
                      </a:r>
                      <a:endParaRPr sz="1800" dirty="0">
                        <a:solidFill>
                          <a:schemeClr val="lt1"/>
                        </a:solidFill>
                        <a:latin typeface="Franklin Gothic Book" panose="020B0503020102020204" pitchFamily="34" charset="0"/>
                      </a:endParaRPr>
                    </a:p>
                  </a:txBody>
                  <a:tcPr marL="91450" marR="91450" marT="45725" marB="45725" anchor="ctr"/>
                </a:tc>
                <a:tc>
                  <a:txBody>
                    <a:bodyPr/>
                    <a:lstStyle/>
                    <a:p>
                      <a:pPr marL="0" marR="0" lvl="0" indent="0" algn="ctr" rtl="0">
                        <a:spcBef>
                          <a:spcPts val="0"/>
                        </a:spcBef>
                        <a:spcAft>
                          <a:spcPts val="0"/>
                        </a:spcAft>
                        <a:buNone/>
                      </a:pPr>
                      <a:r>
                        <a:rPr lang="en-US" sz="1800" dirty="0">
                          <a:solidFill>
                            <a:schemeClr val="lt1"/>
                          </a:solidFill>
                          <a:latin typeface="Franklin Gothic Book" panose="020B0503020102020204" pitchFamily="34" charset="0"/>
                        </a:rPr>
                        <a:t>Field Program</a:t>
                      </a:r>
                      <a:r>
                        <a:rPr lang="en-US" sz="1800" baseline="0" dirty="0">
                          <a:solidFill>
                            <a:schemeClr val="lt1"/>
                          </a:solidFill>
                          <a:latin typeface="Franklin Gothic Book" panose="020B0503020102020204" pitchFamily="34" charset="0"/>
                        </a:rPr>
                        <a:t> &amp; </a:t>
                      </a:r>
                      <a:r>
                        <a:rPr lang="en-US" sz="1800" baseline="0" dirty="0" err="1">
                          <a:solidFill>
                            <a:schemeClr val="lt1"/>
                          </a:solidFill>
                          <a:latin typeface="Franklin Gothic Book" panose="020B0503020102020204" pitchFamily="34" charset="0"/>
                        </a:rPr>
                        <a:t>MaLTE</a:t>
                      </a:r>
                      <a:r>
                        <a:rPr lang="en-US" sz="1800" baseline="0" dirty="0">
                          <a:solidFill>
                            <a:schemeClr val="lt1"/>
                          </a:solidFill>
                          <a:latin typeface="Franklin Gothic Book" panose="020B0503020102020204" pitchFamily="34" charset="0"/>
                        </a:rPr>
                        <a:t> Workshop</a:t>
                      </a:r>
                      <a:endParaRPr sz="1800" dirty="0">
                        <a:solidFill>
                          <a:schemeClr val="lt1"/>
                        </a:solidFill>
                        <a:latin typeface="Franklin Gothic Book" panose="020B0503020102020204" pitchFamily="34" charset="0"/>
                      </a:endParaRPr>
                    </a:p>
                  </a:txBody>
                  <a:tcPr marL="91450" marR="91450" marT="45725" marB="45725" anchor="ctr"/>
                </a:tc>
                <a:tc>
                  <a:txBody>
                    <a:bodyPr/>
                    <a:lstStyle/>
                    <a:p>
                      <a:pPr marL="0" marR="0" lvl="0" indent="0" algn="ctr" rtl="0">
                        <a:lnSpc>
                          <a:spcPct val="100000"/>
                        </a:lnSpc>
                        <a:spcBef>
                          <a:spcPts val="0"/>
                        </a:spcBef>
                        <a:spcAft>
                          <a:spcPts val="0"/>
                        </a:spcAft>
                        <a:buClr>
                          <a:schemeClr val="lt1"/>
                        </a:buClr>
                        <a:buSzPts val="1800"/>
                        <a:buFont typeface="Calibri"/>
                        <a:buNone/>
                      </a:pPr>
                      <a:r>
                        <a:rPr lang="en-US" sz="1800" dirty="0">
                          <a:solidFill>
                            <a:schemeClr val="lt1"/>
                          </a:solidFill>
                          <a:latin typeface="Franklin Gothic Book" panose="020B0503020102020204" pitchFamily="34" charset="0"/>
                        </a:rPr>
                        <a:t>Utqiagvik, AK </a:t>
                      </a:r>
                      <a:endParaRPr sz="1800" dirty="0">
                        <a:solidFill>
                          <a:schemeClr val="lt1"/>
                        </a:solidFill>
                        <a:latin typeface="Franklin Gothic Book" panose="020B0503020102020204" pitchFamily="34" charset="0"/>
                      </a:endParaRPr>
                    </a:p>
                  </a:txBody>
                  <a:tcPr marL="91450" marR="91450" marT="45725" marB="45725" anchor="ctr"/>
                </a:tc>
                <a:extLst>
                  <a:ext uri="{0D108BD9-81ED-4DB2-BD59-A6C34878D82A}">
                    <a16:rowId xmlns:a16="http://schemas.microsoft.com/office/drawing/2014/main" val="10003"/>
                  </a:ext>
                </a:extLst>
              </a:tr>
            </a:tbl>
          </a:graphicData>
        </a:graphic>
      </p:graphicFrame>
      <p:sp>
        <p:nvSpPr>
          <p:cNvPr id="6" name="Google Shape;329;p38"/>
          <p:cNvSpPr txBox="1">
            <a:spLocks noGrp="1"/>
          </p:cNvSpPr>
          <p:nvPr>
            <p:ph type="body" idx="2"/>
          </p:nvPr>
        </p:nvSpPr>
        <p:spPr>
          <a:xfrm>
            <a:off x="0" y="0"/>
            <a:ext cx="9553575" cy="36194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92213" y="670150"/>
            <a:ext cx="3346109" cy="2231436"/>
          </a:xfrm>
          <a:prstGeom prst="rect">
            <a:avLst/>
          </a:prstGeom>
          <a:ln>
            <a:noFill/>
          </a:ln>
          <a:effectLst>
            <a:softEdge rad="112500"/>
          </a:effectLst>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218980" y="1594855"/>
            <a:ext cx="2763754" cy="4001178"/>
          </a:xfrm>
          <a:prstGeom prst="rect">
            <a:avLst/>
          </a:prstGeom>
          <a:ln>
            <a:noFill/>
          </a:ln>
          <a:effectLst>
            <a:softEdge rad="112500"/>
          </a:effectLst>
        </p:spPr>
      </p:pic>
      <p:pic>
        <p:nvPicPr>
          <p:cNvPr id="9" name="Picture 2" descr="http://adac.uaa.alaska.edu/css/images/newdesign/tea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92213" y="4236171"/>
            <a:ext cx="2499694" cy="24851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5-Point Star 9"/>
          <p:cNvSpPr/>
          <p:nvPr/>
        </p:nvSpPr>
        <p:spPr>
          <a:xfrm>
            <a:off x="7499856" y="873620"/>
            <a:ext cx="278295" cy="278295"/>
          </a:xfrm>
          <a:prstGeom prst="star5">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798375" y="842804"/>
            <a:ext cx="1220303" cy="369332"/>
          </a:xfrm>
          <a:prstGeom prst="rect">
            <a:avLst/>
          </a:prstGeom>
          <a:noFill/>
        </p:spPr>
        <p:txBody>
          <a:bodyPr wrap="square" rtlCol="0">
            <a:spAutoFit/>
          </a:bodyPr>
          <a:lstStyle/>
          <a:p>
            <a:r>
              <a:rPr lang="en-US" sz="1800" b="1" dirty="0">
                <a:latin typeface="Franklin Gothic Book" panose="020B0503020102020204" pitchFamily="34" charset="0"/>
              </a:rPr>
              <a:t>Utqiaġvik</a:t>
            </a:r>
            <a:endParaRPr lang="en-US" b="1" dirty="0">
              <a:latin typeface="Franklin Gothic Book" panose="020B0503020102020204" pitchFamily="34" charset="0"/>
            </a:endParaRPr>
          </a:p>
        </p:txBody>
      </p:sp>
      <p:sp>
        <p:nvSpPr>
          <p:cNvPr id="12" name="5-Point Star 11"/>
          <p:cNvSpPr/>
          <p:nvPr/>
        </p:nvSpPr>
        <p:spPr>
          <a:xfrm>
            <a:off x="10174443" y="1646720"/>
            <a:ext cx="278295" cy="278295"/>
          </a:xfrm>
          <a:prstGeom prst="star5">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5-Point Star 12"/>
          <p:cNvSpPr/>
          <p:nvPr/>
        </p:nvSpPr>
        <p:spPr>
          <a:xfrm>
            <a:off x="10923602" y="3574231"/>
            <a:ext cx="278295" cy="278295"/>
          </a:xfrm>
          <a:prstGeom prst="star5">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5-Point Star 13"/>
          <p:cNvSpPr/>
          <p:nvPr/>
        </p:nvSpPr>
        <p:spPr>
          <a:xfrm>
            <a:off x="7260604" y="4402663"/>
            <a:ext cx="278295" cy="278295"/>
          </a:xfrm>
          <a:prstGeom prst="star5">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700567" y="4311626"/>
            <a:ext cx="1367990" cy="369332"/>
          </a:xfrm>
          <a:prstGeom prst="rect">
            <a:avLst/>
          </a:prstGeom>
          <a:noFill/>
        </p:spPr>
        <p:txBody>
          <a:bodyPr wrap="square" rtlCol="0">
            <a:spAutoFit/>
          </a:bodyPr>
          <a:lstStyle/>
          <a:p>
            <a:r>
              <a:rPr lang="en-US" sz="1800" b="1" dirty="0">
                <a:solidFill>
                  <a:schemeClr val="bg1"/>
                </a:solidFill>
                <a:latin typeface="Franklin Gothic Book" panose="020B0503020102020204" pitchFamily="34" charset="0"/>
              </a:rPr>
              <a:t>UAA-ADAC</a:t>
            </a:r>
            <a:endParaRPr lang="en-US" sz="1600" b="1" dirty="0">
              <a:solidFill>
                <a:schemeClr val="bg1"/>
              </a:solidFill>
              <a:latin typeface="Franklin Gothic Book" panose="020B0503020102020204" pitchFamily="34" charset="0"/>
            </a:endParaRPr>
          </a:p>
        </p:txBody>
      </p:sp>
      <p:cxnSp>
        <p:nvCxnSpPr>
          <p:cNvPr id="23" name="Curved Connector 22"/>
          <p:cNvCxnSpPr>
            <a:stCxn id="13" idx="4"/>
            <a:endCxn id="12" idx="3"/>
          </p:cNvCxnSpPr>
          <p:nvPr/>
        </p:nvCxnSpPr>
        <p:spPr>
          <a:xfrm flipH="1" flipV="1">
            <a:off x="10399588" y="1925014"/>
            <a:ext cx="802309" cy="1755516"/>
          </a:xfrm>
          <a:prstGeom prst="curvedConnector4">
            <a:avLst>
              <a:gd name="adj1" fmla="val -28493"/>
              <a:gd name="adj2" fmla="val 53028"/>
            </a:avLst>
          </a:prstGeom>
          <a:ln w="38100">
            <a:prstDash val="dash"/>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1"/>
          <p:cNvSpPr txBox="1">
            <a:spLocks noGrp="1"/>
          </p:cNvSpPr>
          <p:nvPr>
            <p:ph type="title" idx="4294967295"/>
          </p:nvPr>
        </p:nvSpPr>
        <p:spPr>
          <a:xfrm>
            <a:off x="525320" y="606011"/>
            <a:ext cx="9940158" cy="84278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Source Sans Pro"/>
              <a:buNone/>
            </a:pPr>
            <a:r>
              <a:rPr lang="en-US" sz="3600" dirty="0">
                <a:latin typeface="Franklin Gothic Book" panose="020B0503020102020204" pitchFamily="34" charset="0"/>
              </a:rPr>
              <a:t>Current Students Confirmed for 2019 MSI/ASIP Program</a:t>
            </a:r>
            <a:r>
              <a:rPr lang="en-US" sz="2400" i="1" u="sng" dirty="0">
                <a:solidFill>
                  <a:srgbClr val="42A4AE"/>
                </a:solidFill>
                <a:latin typeface="Franklin Gothic Book" panose="020B0503020102020204" pitchFamily="34" charset="0"/>
              </a:rPr>
              <a:t/>
            </a:r>
            <a:br>
              <a:rPr lang="en-US" sz="2400" i="1" u="sng" dirty="0">
                <a:solidFill>
                  <a:srgbClr val="42A4AE"/>
                </a:solidFill>
                <a:latin typeface="Franklin Gothic Book" panose="020B0503020102020204" pitchFamily="34" charset="0"/>
              </a:rPr>
            </a:br>
            <a:endParaRPr sz="2400" i="1" u="sng" dirty="0">
              <a:solidFill>
                <a:srgbClr val="42A4AE"/>
              </a:solidFill>
              <a:latin typeface="Franklin Gothic Book" panose="020B0503020102020204" pitchFamily="34" charset="0"/>
            </a:endParaRPr>
          </a:p>
        </p:txBody>
      </p:sp>
      <p:graphicFrame>
        <p:nvGraphicFramePr>
          <p:cNvPr id="351" name="Google Shape;351;p41"/>
          <p:cNvGraphicFramePr/>
          <p:nvPr>
            <p:extLst>
              <p:ext uri="{D42A27DB-BD31-4B8C-83A1-F6EECF244321}">
                <p14:modId xmlns:p14="http://schemas.microsoft.com/office/powerpoint/2010/main" val="1781562129"/>
              </p:ext>
            </p:extLst>
          </p:nvPr>
        </p:nvGraphicFramePr>
        <p:xfrm>
          <a:off x="1142792" y="1448797"/>
          <a:ext cx="10484500" cy="3937305"/>
        </p:xfrm>
        <a:graphic>
          <a:graphicData uri="http://schemas.openxmlformats.org/drawingml/2006/table">
            <a:tbl>
              <a:tblPr firstRow="1" firstCol="1" bandRow="1">
                <a:noFill/>
                <a:tableStyleId>{02900FA0-E187-4718-9115-8043289E9FEE}</a:tableStyleId>
              </a:tblPr>
              <a:tblGrid>
                <a:gridCol w="2122075">
                  <a:extLst>
                    <a:ext uri="{9D8B030D-6E8A-4147-A177-3AD203B41FA5}">
                      <a16:colId xmlns:a16="http://schemas.microsoft.com/office/drawing/2014/main" val="20000"/>
                    </a:ext>
                  </a:extLst>
                </a:gridCol>
                <a:gridCol w="1689050">
                  <a:extLst>
                    <a:ext uri="{9D8B030D-6E8A-4147-A177-3AD203B41FA5}">
                      <a16:colId xmlns:a16="http://schemas.microsoft.com/office/drawing/2014/main" val="20001"/>
                    </a:ext>
                  </a:extLst>
                </a:gridCol>
                <a:gridCol w="1725575">
                  <a:extLst>
                    <a:ext uri="{9D8B030D-6E8A-4147-A177-3AD203B41FA5}">
                      <a16:colId xmlns:a16="http://schemas.microsoft.com/office/drawing/2014/main" val="20002"/>
                    </a:ext>
                  </a:extLst>
                </a:gridCol>
                <a:gridCol w="1514400">
                  <a:extLst>
                    <a:ext uri="{9D8B030D-6E8A-4147-A177-3AD203B41FA5}">
                      <a16:colId xmlns:a16="http://schemas.microsoft.com/office/drawing/2014/main" val="20003"/>
                    </a:ext>
                  </a:extLst>
                </a:gridCol>
                <a:gridCol w="1716700">
                  <a:extLst>
                    <a:ext uri="{9D8B030D-6E8A-4147-A177-3AD203B41FA5}">
                      <a16:colId xmlns:a16="http://schemas.microsoft.com/office/drawing/2014/main" val="20004"/>
                    </a:ext>
                  </a:extLst>
                </a:gridCol>
                <a:gridCol w="1716700">
                  <a:extLst>
                    <a:ext uri="{9D8B030D-6E8A-4147-A177-3AD203B41FA5}">
                      <a16:colId xmlns:a16="http://schemas.microsoft.com/office/drawing/2014/main" val="20005"/>
                    </a:ext>
                  </a:extLst>
                </a:gridCol>
              </a:tblGrid>
              <a:tr h="690250">
                <a:tc gridSpan="6">
                  <a:txBody>
                    <a:bodyPr/>
                    <a:lstStyle/>
                    <a:p>
                      <a:pPr marL="0" marR="0" lvl="0" indent="0" algn="ctr" rtl="0">
                        <a:lnSpc>
                          <a:spcPct val="107000"/>
                        </a:lnSpc>
                        <a:spcBef>
                          <a:spcPts val="0"/>
                        </a:spcBef>
                        <a:spcAft>
                          <a:spcPts val="0"/>
                        </a:spcAft>
                        <a:buNone/>
                      </a:pPr>
                      <a:r>
                        <a:rPr lang="en-US" sz="2000" dirty="0">
                          <a:latin typeface="Franklin Gothic Book" panose="020B0503020102020204" pitchFamily="34" charset="0"/>
                        </a:rPr>
                        <a:t>Arctic Domain Awareness Center - Program Year 5</a:t>
                      </a:r>
                      <a:br>
                        <a:rPr lang="en-US" sz="2000" dirty="0">
                          <a:latin typeface="Franklin Gothic Book" panose="020B0503020102020204" pitchFamily="34" charset="0"/>
                        </a:rPr>
                      </a:br>
                      <a:r>
                        <a:rPr lang="en-US" sz="2000" dirty="0">
                          <a:latin typeface="Franklin Gothic Book" panose="020B0503020102020204" pitchFamily="34" charset="0"/>
                        </a:rPr>
                        <a:t>Overview of MSI/ASIP Student Interns</a:t>
                      </a:r>
                      <a:endParaRPr sz="1600" dirty="0">
                        <a:latin typeface="Franklin Gothic Book" panose="020B0503020102020204" pitchFamily="34" charset="0"/>
                        <a:ea typeface="Courier New"/>
                        <a:cs typeface="Courier New"/>
                        <a:sym typeface="Courier New"/>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17300">
                <a:tc>
                  <a:txBody>
                    <a:bodyPr/>
                    <a:lstStyle/>
                    <a:p>
                      <a:pPr marL="0" marR="0" lvl="0" indent="0" algn="l" rtl="0">
                        <a:lnSpc>
                          <a:spcPct val="107000"/>
                        </a:lnSpc>
                        <a:spcBef>
                          <a:spcPts val="0"/>
                        </a:spcBef>
                        <a:spcAft>
                          <a:spcPts val="0"/>
                        </a:spcAft>
                        <a:buNone/>
                      </a:pPr>
                      <a:endParaRPr sz="1400">
                        <a:latin typeface="Courier New"/>
                        <a:ea typeface="Courier New"/>
                        <a:cs typeface="Courier New"/>
                        <a:sym typeface="Courier New"/>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University of Alaska Anchorage, AK (UAA)</a:t>
                      </a:r>
                      <a:endParaRPr sz="14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University of Texas at El Paso, TX (UTEP)*</a:t>
                      </a:r>
                      <a:endParaRPr sz="14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University of New Hampshire (UNH)</a:t>
                      </a:r>
                      <a:endParaRPr sz="14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U.S. Coast Guard Academy (USCGA)</a:t>
                      </a:r>
                      <a:endParaRPr sz="14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dirty="0">
                          <a:latin typeface="Franklin Gothic Book" panose="020B0503020102020204" pitchFamily="34" charset="0"/>
                          <a:ea typeface="Source Sans Pro"/>
                          <a:cs typeface="Source Sans Pro"/>
                          <a:sym typeface="Source Sans Pro"/>
                        </a:rPr>
                        <a:t>U.S. Naval Academy (USNA)</a:t>
                      </a:r>
                      <a:endParaRPr sz="1800"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21275">
                <a:tc>
                  <a:txBody>
                    <a:bodyPr/>
                    <a:lstStyle/>
                    <a:p>
                      <a:pPr marL="0" marR="0" lvl="0" indent="0" algn="l" rtl="0">
                        <a:lnSpc>
                          <a:spcPct val="107000"/>
                        </a:lnSpc>
                        <a:spcBef>
                          <a:spcPts val="0"/>
                        </a:spcBef>
                        <a:spcAft>
                          <a:spcPts val="0"/>
                        </a:spcAft>
                        <a:buNone/>
                      </a:pPr>
                      <a:r>
                        <a:rPr lang="en-US" sz="1800" dirty="0">
                          <a:latin typeface="Franklin Gothic Book" panose="020B0503020102020204" pitchFamily="34" charset="0"/>
                          <a:ea typeface="Source Sans Pro"/>
                          <a:cs typeface="Source Sans Pro"/>
                          <a:sym typeface="Source Sans Pro"/>
                        </a:rPr>
                        <a:t>Undergraduate </a:t>
                      </a:r>
                      <a:endParaRPr sz="1800"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2</a:t>
                      </a:r>
                      <a:endParaRPr sz="18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2</a:t>
                      </a:r>
                      <a:endParaRPr sz="18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2</a:t>
                      </a:r>
                      <a:endParaRPr sz="18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1</a:t>
                      </a:r>
                      <a:endParaRPr sz="18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dirty="0">
                          <a:latin typeface="Franklin Gothic Book" panose="020B0503020102020204" pitchFamily="34" charset="0"/>
                          <a:ea typeface="Source Sans Pro"/>
                          <a:cs typeface="Source Sans Pro"/>
                          <a:sym typeface="Source Sans Pro"/>
                        </a:rPr>
                        <a:t>2</a:t>
                      </a:r>
                      <a:endParaRPr sz="1800"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63975">
                <a:tc>
                  <a:txBody>
                    <a:bodyPr/>
                    <a:lstStyle/>
                    <a:p>
                      <a:pPr marL="0" marR="0" lvl="0" indent="0" algn="l" rtl="0">
                        <a:lnSpc>
                          <a:spcPct val="107000"/>
                        </a:lnSpc>
                        <a:spcBef>
                          <a:spcPts val="0"/>
                        </a:spcBef>
                        <a:spcAft>
                          <a:spcPts val="0"/>
                        </a:spcAft>
                        <a:buNone/>
                      </a:pPr>
                      <a:r>
                        <a:rPr lang="en-US" sz="1800" dirty="0">
                          <a:latin typeface="Franklin Gothic Book" panose="020B0503020102020204" pitchFamily="34" charset="0"/>
                          <a:ea typeface="Source Sans Pro"/>
                          <a:cs typeface="Source Sans Pro"/>
                          <a:sym typeface="Source Sans Pro"/>
                        </a:rPr>
                        <a:t>Graduate</a:t>
                      </a:r>
                      <a:endParaRPr sz="1800"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1</a:t>
                      </a:r>
                      <a:endParaRPr sz="18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0</a:t>
                      </a:r>
                      <a:endParaRPr sz="18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0</a:t>
                      </a:r>
                      <a:endParaRPr sz="18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a:latin typeface="Franklin Gothic Book" panose="020B0503020102020204" pitchFamily="34" charset="0"/>
                          <a:ea typeface="Source Sans Pro"/>
                          <a:cs typeface="Source Sans Pro"/>
                          <a:sym typeface="Source Sans Pro"/>
                        </a:rPr>
                        <a:t>0</a:t>
                      </a:r>
                      <a:endParaRPr sz="180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dirty="0">
                          <a:latin typeface="Franklin Gothic Book" panose="020B0503020102020204" pitchFamily="34" charset="0"/>
                          <a:ea typeface="Source Sans Pro"/>
                          <a:cs typeface="Source Sans Pro"/>
                          <a:sym typeface="Source Sans Pro"/>
                        </a:rPr>
                        <a:t>0</a:t>
                      </a:r>
                      <a:endParaRPr sz="1800"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78275">
                <a:tc>
                  <a:txBody>
                    <a:bodyPr/>
                    <a:lstStyle/>
                    <a:p>
                      <a:pPr marL="0" marR="0" lvl="0" indent="0" algn="l" rtl="0">
                        <a:lnSpc>
                          <a:spcPct val="107000"/>
                        </a:lnSpc>
                        <a:spcBef>
                          <a:spcPts val="0"/>
                        </a:spcBef>
                        <a:spcAft>
                          <a:spcPts val="0"/>
                        </a:spcAft>
                        <a:buNone/>
                      </a:pPr>
                      <a:r>
                        <a:rPr lang="en-US" sz="1800" dirty="0">
                          <a:latin typeface="Franklin Gothic Book" panose="020B0503020102020204" pitchFamily="34" charset="0"/>
                          <a:ea typeface="Source Sans Pro"/>
                          <a:cs typeface="Source Sans Pro"/>
                          <a:sym typeface="Source Sans Pro"/>
                        </a:rPr>
                        <a:t>Total</a:t>
                      </a:r>
                      <a:endParaRPr sz="1800"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a:latin typeface="Franklin Gothic Book" panose="020B0503020102020204" pitchFamily="34" charset="0"/>
                          <a:ea typeface="Source Sans Pro"/>
                          <a:cs typeface="Source Sans Pro"/>
                          <a:sym typeface="Source Sans Pro"/>
                        </a:rPr>
                        <a:t>3</a:t>
                      </a:r>
                      <a:endParaRPr sz="1800" b="1">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a:latin typeface="Franklin Gothic Book" panose="020B0503020102020204" pitchFamily="34" charset="0"/>
                          <a:ea typeface="Source Sans Pro"/>
                          <a:cs typeface="Source Sans Pro"/>
                          <a:sym typeface="Source Sans Pro"/>
                        </a:rPr>
                        <a:t>2</a:t>
                      </a:r>
                      <a:endParaRPr sz="1800" b="1">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a:latin typeface="Franklin Gothic Book" panose="020B0503020102020204" pitchFamily="34" charset="0"/>
                          <a:ea typeface="Source Sans Pro"/>
                          <a:cs typeface="Source Sans Pro"/>
                          <a:sym typeface="Source Sans Pro"/>
                        </a:rPr>
                        <a:t>2</a:t>
                      </a:r>
                      <a:endParaRPr sz="1800" b="1">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a:latin typeface="Franklin Gothic Book" panose="020B0503020102020204" pitchFamily="34" charset="0"/>
                          <a:ea typeface="Source Sans Pro"/>
                          <a:cs typeface="Source Sans Pro"/>
                          <a:sym typeface="Source Sans Pro"/>
                        </a:rPr>
                        <a:t>1</a:t>
                      </a:r>
                      <a:endParaRPr sz="1800" b="1">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7000"/>
                        </a:lnSpc>
                        <a:spcBef>
                          <a:spcPts val="0"/>
                        </a:spcBef>
                        <a:spcAft>
                          <a:spcPts val="0"/>
                        </a:spcAft>
                        <a:buNone/>
                      </a:pPr>
                      <a:r>
                        <a:rPr lang="en-US" sz="1800" b="1" dirty="0">
                          <a:latin typeface="Franklin Gothic Book" panose="020B0503020102020204" pitchFamily="34" charset="0"/>
                          <a:ea typeface="Source Sans Pro"/>
                          <a:cs typeface="Source Sans Pro"/>
                          <a:sym typeface="Source Sans Pro"/>
                        </a:rPr>
                        <a:t>2</a:t>
                      </a:r>
                      <a:endParaRPr sz="1800" b="1" dirty="0">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552625">
                <a:tc>
                  <a:txBody>
                    <a:bodyPr/>
                    <a:lstStyle/>
                    <a:p>
                      <a:pPr marL="0" marR="0" lvl="0" indent="0" algn="l" rtl="0">
                        <a:lnSpc>
                          <a:spcPct val="107000"/>
                        </a:lnSpc>
                        <a:spcBef>
                          <a:spcPts val="0"/>
                        </a:spcBef>
                        <a:spcAft>
                          <a:spcPts val="0"/>
                        </a:spcAft>
                        <a:buNone/>
                      </a:pPr>
                      <a:r>
                        <a:rPr lang="en-US" sz="1800" dirty="0">
                          <a:solidFill>
                            <a:srgbClr val="6FBBD8"/>
                          </a:solidFill>
                          <a:latin typeface="Franklin Gothic Book" panose="020B0503020102020204" pitchFamily="34" charset="0"/>
                          <a:ea typeface="Source Sans Pro"/>
                          <a:cs typeface="Source Sans Pro"/>
                          <a:sym typeface="Source Sans Pro"/>
                        </a:rPr>
                        <a:t>Total Overall Active Fellows: </a:t>
                      </a:r>
                      <a:endParaRPr sz="1800" dirty="0">
                        <a:solidFill>
                          <a:srgbClr val="6FBBD8"/>
                        </a:solidFill>
                        <a:latin typeface="Franklin Gothic Book" panose="020B0503020102020204" pitchFamily="34" charset="0"/>
                        <a:ea typeface="Source Sans Pro"/>
                        <a:cs typeface="Source Sans Pro"/>
                        <a:sym typeface="Source Sans Pro"/>
                      </a:endParaRPr>
                    </a:p>
                  </a:txBody>
                  <a:tcPr marL="68575" marR="68575"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gridSpan="5">
                  <a:txBody>
                    <a:bodyPr/>
                    <a:lstStyle/>
                    <a:p>
                      <a:pPr marL="0" marR="0" lvl="0" indent="0" algn="ctr" rtl="0">
                        <a:lnSpc>
                          <a:spcPct val="107000"/>
                        </a:lnSpc>
                        <a:spcBef>
                          <a:spcPts val="0"/>
                        </a:spcBef>
                        <a:spcAft>
                          <a:spcPts val="0"/>
                        </a:spcAft>
                        <a:buNone/>
                      </a:pPr>
                      <a:r>
                        <a:rPr lang="en-US" sz="2400" b="1" dirty="0">
                          <a:solidFill>
                            <a:srgbClr val="6FBBD8"/>
                          </a:solidFill>
                          <a:latin typeface="Franklin Gothic Book" panose="020B0503020102020204" pitchFamily="34" charset="0"/>
                          <a:ea typeface="Source Sans Pro"/>
                          <a:cs typeface="Source Sans Pro"/>
                          <a:sym typeface="Source Sans Pro"/>
                        </a:rPr>
                        <a:t>10</a:t>
                      </a:r>
                      <a:endParaRPr sz="2400" b="1" dirty="0">
                        <a:solidFill>
                          <a:srgbClr val="6FBBD8"/>
                        </a:solidFill>
                        <a:latin typeface="Franklin Gothic Book" panose="020B0503020102020204" pitchFamily="34" charset="0"/>
                        <a:ea typeface="Source Sans Pro"/>
                        <a:cs typeface="Source Sans Pro"/>
                        <a:sym typeface="Source Sans Pro"/>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sp>
        <p:nvSpPr>
          <p:cNvPr id="352" name="Google Shape;352;p41"/>
          <p:cNvSpPr txBox="1"/>
          <p:nvPr/>
        </p:nvSpPr>
        <p:spPr>
          <a:xfrm>
            <a:off x="3694726" y="5406853"/>
            <a:ext cx="4589417"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i="1">
                <a:solidFill>
                  <a:schemeClr val="dk1"/>
                </a:solidFill>
                <a:latin typeface="Calibri"/>
                <a:ea typeface="Calibri"/>
                <a:cs typeface="Calibri"/>
                <a:sym typeface="Calibri"/>
              </a:rPr>
              <a:t>* An accredited MSI institution</a:t>
            </a:r>
            <a:endParaRPr sz="1800">
              <a:solidFill>
                <a:schemeClr val="dk1"/>
              </a:solidFill>
              <a:latin typeface="Calibri"/>
              <a:ea typeface="Calibri"/>
              <a:cs typeface="Calibri"/>
              <a:sym typeface="Calibri"/>
            </a:endParaRPr>
          </a:p>
        </p:txBody>
      </p:sp>
      <p:sp>
        <p:nvSpPr>
          <p:cNvPr id="6" name="Google Shape;329;p38"/>
          <p:cNvSpPr txBox="1"/>
          <p:nvPr/>
        </p:nvSpPr>
        <p:spPr>
          <a:xfrm>
            <a:off x="0" y="65976"/>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7" name="Google Shape;367;p43"/>
          <p:cNvSpPr txBox="1">
            <a:spLocks noGrp="1"/>
          </p:cNvSpPr>
          <p:nvPr>
            <p:ph type="body" idx="1"/>
          </p:nvPr>
        </p:nvSpPr>
        <p:spPr>
          <a:xfrm>
            <a:off x="838198" y="1710689"/>
            <a:ext cx="6450875" cy="3523162"/>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2000"/>
              <a:buFont typeface="Arial"/>
              <a:buChar char="•"/>
            </a:pPr>
            <a:r>
              <a:rPr lang="en-US" sz="2000" dirty="0">
                <a:latin typeface="Franklin Gothic Book" panose="020B0503020102020204" pitchFamily="34" charset="0"/>
              </a:rPr>
              <a:t>In ADAC’s Program Year 5, five Fellows have graduated from the Fellowship program, </a:t>
            </a:r>
            <a:r>
              <a:rPr lang="en-US" sz="2000" dirty="0">
                <a:solidFill>
                  <a:schemeClr val="bg2"/>
                </a:solidFill>
                <a:latin typeface="Franklin Gothic Book" panose="020B0503020102020204" pitchFamily="34" charset="0"/>
              </a:rPr>
              <a:t>with two more anticipated to complete the program at the end of this spring 2019 semester. </a:t>
            </a:r>
            <a:endParaRPr sz="2000" dirty="0">
              <a:solidFill>
                <a:schemeClr val="bg2"/>
              </a:solidFill>
              <a:latin typeface="Franklin Gothic Book" panose="020B0503020102020204" pitchFamily="34" charset="0"/>
            </a:endParaRPr>
          </a:p>
          <a:p>
            <a:pPr marL="0" lvl="0" indent="0" algn="l" rtl="0">
              <a:lnSpc>
                <a:spcPct val="100000"/>
              </a:lnSpc>
              <a:spcBef>
                <a:spcPts val="200"/>
              </a:spcBef>
              <a:spcAft>
                <a:spcPts val="0"/>
              </a:spcAft>
              <a:buClr>
                <a:schemeClr val="dk1"/>
              </a:buClr>
              <a:buSzPts val="2000"/>
              <a:buNone/>
            </a:pPr>
            <a:endParaRPr sz="2000" dirty="0">
              <a:latin typeface="Franklin Gothic Book" panose="020B0503020102020204" pitchFamily="34" charset="0"/>
            </a:endParaRPr>
          </a:p>
          <a:p>
            <a:pPr marL="342900" lvl="0" indent="-342900" algn="l" rtl="0">
              <a:lnSpc>
                <a:spcPct val="100000"/>
              </a:lnSpc>
              <a:spcBef>
                <a:spcPts val="200"/>
              </a:spcBef>
              <a:spcAft>
                <a:spcPts val="0"/>
              </a:spcAft>
              <a:buClr>
                <a:schemeClr val="dk1"/>
              </a:buClr>
              <a:buSzPts val="2000"/>
              <a:buFont typeface="Arial"/>
              <a:buChar char="•"/>
            </a:pPr>
            <a:r>
              <a:rPr lang="en-US" sz="2000" dirty="0">
                <a:latin typeface="Franklin Gothic Book" panose="020B0503020102020204" pitchFamily="34" charset="0"/>
              </a:rPr>
              <a:t>Career options and interest have been looked at on individual basis, and mentoring by ADAC staff has been tailored to assist graduates to transition to Homeland Security Enterprise related employment</a:t>
            </a:r>
            <a:r>
              <a:rPr lang="en-US" dirty="0">
                <a:latin typeface="Franklin Gothic Book" panose="020B0503020102020204" pitchFamily="34" charset="0"/>
              </a:rPr>
              <a:t>.</a:t>
            </a:r>
            <a:endParaRPr dirty="0">
              <a:latin typeface="Franklin Gothic Book" panose="020B0503020102020204" pitchFamily="34" charset="0"/>
            </a:endParaRPr>
          </a:p>
          <a:p>
            <a:pPr marL="0" lvl="0" indent="0" algn="l" rtl="0">
              <a:lnSpc>
                <a:spcPct val="100000"/>
              </a:lnSpc>
              <a:spcBef>
                <a:spcPts val="200"/>
              </a:spcBef>
              <a:spcAft>
                <a:spcPts val="0"/>
              </a:spcAft>
              <a:buClr>
                <a:schemeClr val="dk1"/>
              </a:buClr>
              <a:buSzPts val="1800"/>
              <a:buNone/>
            </a:pPr>
            <a:endParaRPr dirty="0">
              <a:latin typeface="Franklin Gothic Book" panose="020B0503020102020204" pitchFamily="34" charset="0"/>
            </a:endParaRPr>
          </a:p>
        </p:txBody>
      </p:sp>
      <p:pic>
        <p:nvPicPr>
          <p:cNvPr id="368" name="Google Shape;368;p43" descr="Image result for college graduation pictures"/>
          <p:cNvPicPr preferRelativeResize="0"/>
          <p:nvPr/>
        </p:nvPicPr>
        <p:blipFill rotWithShape="1">
          <a:blip r:embed="rId3">
            <a:alphaModFix/>
          </a:blip>
          <a:srcRect/>
          <a:stretch/>
        </p:blipFill>
        <p:spPr>
          <a:xfrm>
            <a:off x="7769514" y="2111830"/>
            <a:ext cx="3584285" cy="2426378"/>
          </a:xfrm>
          <a:prstGeom prst="rect">
            <a:avLst/>
          </a:prstGeom>
          <a:ln>
            <a:noFill/>
          </a:ln>
          <a:effectLst>
            <a:softEdge rad="112500"/>
          </a:effectLst>
        </p:spPr>
      </p:pic>
      <p:sp>
        <p:nvSpPr>
          <p:cNvPr id="5" name="Google Shape;350;p41"/>
          <p:cNvSpPr txBox="1">
            <a:spLocks noGrp="1"/>
          </p:cNvSpPr>
          <p:nvPr>
            <p:ph type="title" idx="4294967295"/>
          </p:nvPr>
        </p:nvSpPr>
        <p:spPr>
          <a:xfrm>
            <a:off x="525320" y="606011"/>
            <a:ext cx="9940158" cy="84278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Source Sans Pro"/>
              <a:buNone/>
            </a:pPr>
            <a:r>
              <a:rPr lang="en-US" sz="3600" dirty="0">
                <a:latin typeface="Franklin Gothic Book" panose="020B0503020102020204" pitchFamily="34" charset="0"/>
              </a:rPr>
              <a:t>In Summary…</a:t>
            </a:r>
            <a:endParaRPr sz="2400" i="1" u="sng" dirty="0">
              <a:solidFill>
                <a:srgbClr val="42A4AE"/>
              </a:solidFill>
              <a:latin typeface="Franklin Gothic Book" panose="020B05030201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1"/>
          </p:nvPr>
        </p:nvPicPr>
        <p:blipFill>
          <a:blip r:embed="rId2"/>
          <a:srcRect t="6353" b="6353"/>
          <a:stretch>
            <a:fillRect/>
          </a:stretch>
        </p:blipFill>
        <p:spPr>
          <a:xfrm>
            <a:off x="8285408" y="2901867"/>
            <a:ext cx="2223368" cy="2583531"/>
          </a:xfrm>
          <a:prstGeom prst="rect">
            <a:avLst/>
          </a:prstGeom>
        </p:spPr>
      </p:pic>
      <p:sp>
        <p:nvSpPr>
          <p:cNvPr id="2" name="Title 1"/>
          <p:cNvSpPr>
            <a:spLocks noGrp="1"/>
          </p:cNvSpPr>
          <p:nvPr>
            <p:ph type="ctrTitle"/>
          </p:nvPr>
        </p:nvSpPr>
        <p:spPr/>
        <p:txBody>
          <a:bodyPr>
            <a:normAutofit fontScale="90000"/>
          </a:bodyPr>
          <a:lstStyle/>
          <a:p>
            <a:r>
              <a:rPr lang="en-US" sz="3600" dirty="0"/>
              <a:t/>
            </a:r>
            <a:br>
              <a:rPr lang="en-US" sz="3600" dirty="0"/>
            </a:br>
            <a:r>
              <a:rPr lang="en-US" sz="3600" dirty="0">
                <a:solidFill>
                  <a:schemeClr val="bg1">
                    <a:lumMod val="95000"/>
                  </a:schemeClr>
                </a:solidFill>
              </a:rPr>
              <a:t>ADAC Program Year 5 Annual Meeting</a:t>
            </a:r>
            <a:br>
              <a:rPr lang="en-US" sz="3600" dirty="0">
                <a:solidFill>
                  <a:schemeClr val="bg1">
                    <a:lumMod val="95000"/>
                  </a:schemeClr>
                </a:solidFill>
              </a:rPr>
            </a:br>
            <a:r>
              <a:rPr lang="en-US" sz="3000" i="1" dirty="0">
                <a:solidFill>
                  <a:schemeClr val="accent5"/>
                </a:solidFill>
              </a:rPr>
              <a:t>“ADAC Fellowship and ASIP Program”</a:t>
            </a:r>
          </a:p>
        </p:txBody>
      </p:sp>
      <p:sp>
        <p:nvSpPr>
          <p:cNvPr id="4" name="Text Placeholder 3"/>
          <p:cNvSpPr>
            <a:spLocks noGrp="1"/>
          </p:cNvSpPr>
          <p:nvPr>
            <p:ph type="body" sz="quarter" idx="10"/>
          </p:nvPr>
        </p:nvSpPr>
        <p:spPr>
          <a:xfrm>
            <a:off x="1522383" y="3999702"/>
            <a:ext cx="8135184" cy="2488780"/>
          </a:xfrm>
        </p:spPr>
        <p:txBody>
          <a:bodyPr>
            <a:normAutofit fontScale="92500" lnSpcReduction="10000"/>
          </a:bodyPr>
          <a:lstStyle/>
          <a:p>
            <a:r>
              <a:rPr lang="en-US" dirty="0">
                <a:solidFill>
                  <a:schemeClr val="bg1"/>
                </a:solidFill>
              </a:rPr>
              <a:t>ADAC Fellow, Richard McElmurry, UAA</a:t>
            </a:r>
          </a:p>
          <a:p>
            <a:endParaRPr lang="en-US" dirty="0">
              <a:solidFill>
                <a:schemeClr val="bg1"/>
              </a:solidFill>
            </a:endParaRPr>
          </a:p>
          <a:p>
            <a:r>
              <a:rPr lang="en-US" dirty="0">
                <a:solidFill>
                  <a:schemeClr val="bg1"/>
                </a:solidFill>
              </a:rPr>
              <a:t>	5 years USAF Russian linguist in AK</a:t>
            </a:r>
          </a:p>
          <a:p>
            <a:r>
              <a:rPr lang="en-US" dirty="0">
                <a:solidFill>
                  <a:schemeClr val="bg1"/>
                </a:solidFill>
              </a:rPr>
              <a:t>		USCG, Russian FSB joint operations</a:t>
            </a:r>
          </a:p>
          <a:p>
            <a:r>
              <a:rPr lang="en-US" dirty="0">
                <a:solidFill>
                  <a:schemeClr val="bg1"/>
                </a:solidFill>
              </a:rPr>
              <a:t>	6 years US Army Special Forces</a:t>
            </a:r>
          </a:p>
          <a:p>
            <a:r>
              <a:rPr lang="en-US" dirty="0">
                <a:solidFill>
                  <a:schemeClr val="bg1"/>
                </a:solidFill>
              </a:rPr>
              <a:t>		Two combat deployments</a:t>
            </a:r>
          </a:p>
          <a:p>
            <a:r>
              <a:rPr lang="en-US" dirty="0">
                <a:solidFill>
                  <a:schemeClr val="bg1"/>
                </a:solidFill>
              </a:rPr>
              <a:t>	4 years State Department</a:t>
            </a:r>
          </a:p>
          <a:p>
            <a:r>
              <a:rPr lang="en-US" dirty="0">
                <a:solidFill>
                  <a:schemeClr val="bg1"/>
                </a:solidFill>
              </a:rPr>
              <a:t>	ADAC Fellow</a:t>
            </a:r>
          </a:p>
          <a:p>
            <a:r>
              <a:rPr lang="en-US" dirty="0">
                <a:solidFill>
                  <a:schemeClr val="bg1"/>
                </a:solidFill>
              </a:rPr>
              <a:t>		University of Alaska Anchorage Environmental Science</a:t>
            </a:r>
          </a:p>
          <a:p>
            <a:r>
              <a:rPr lang="en-US" dirty="0">
                <a:solidFill>
                  <a:srgbClr val="FFFF00"/>
                </a:solidFill>
              </a:rPr>
              <a:t>	</a:t>
            </a:r>
          </a:p>
        </p:txBody>
      </p:sp>
    </p:spTree>
    <p:extLst>
      <p:ext uri="{BB962C8B-B14F-4D97-AF65-F5344CB8AC3E}">
        <p14:creationId xmlns:p14="http://schemas.microsoft.com/office/powerpoint/2010/main" val="2117952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fontScale="90000"/>
          </a:bodyPr>
          <a:lstStyle/>
          <a:p>
            <a:r>
              <a:rPr lang="en-US" sz="3600" dirty="0"/>
              <a:t>ADAC Fellowship and Arctic Summer Internship Programs</a:t>
            </a:r>
          </a:p>
        </p:txBody>
      </p:sp>
      <p:sp>
        <p:nvSpPr>
          <p:cNvPr id="3" name="Content Placeholder 2"/>
          <p:cNvSpPr>
            <a:spLocks noGrp="1"/>
          </p:cNvSpPr>
          <p:nvPr>
            <p:ph idx="4294967295"/>
          </p:nvPr>
        </p:nvSpPr>
        <p:spPr>
          <a:xfrm>
            <a:off x="1872651" y="2138838"/>
            <a:ext cx="8273168" cy="2611292"/>
          </a:xfrm>
        </p:spPr>
        <p:txBody>
          <a:bodyPr>
            <a:normAutofit/>
          </a:bodyPr>
          <a:lstStyle/>
          <a:p>
            <a:r>
              <a:rPr lang="en-US" dirty="0"/>
              <a:t>Building the next generation of homeland security experts and operators, through:</a:t>
            </a:r>
          </a:p>
          <a:p>
            <a:pPr lvl="1">
              <a:spcBef>
                <a:spcPts val="800"/>
              </a:spcBef>
            </a:pPr>
            <a:r>
              <a:rPr lang="en-US" dirty="0"/>
              <a:t>Opportunity</a:t>
            </a:r>
          </a:p>
          <a:p>
            <a:pPr lvl="1">
              <a:spcBef>
                <a:spcPts val="800"/>
              </a:spcBef>
            </a:pPr>
            <a:r>
              <a:rPr lang="en-US" dirty="0"/>
              <a:t>Education</a:t>
            </a:r>
          </a:p>
          <a:p>
            <a:pPr lvl="1">
              <a:spcBef>
                <a:spcPts val="800"/>
              </a:spcBef>
            </a:pPr>
            <a:r>
              <a:rPr lang="en-US" dirty="0"/>
              <a:t>Leadership</a:t>
            </a:r>
          </a:p>
          <a:p>
            <a:endParaRPr lang="en-US" dirty="0"/>
          </a:p>
        </p:txBody>
      </p:sp>
      <p:sp>
        <p:nvSpPr>
          <p:cNvPr id="4" name="Rectangle 3"/>
          <p:cNvSpPr/>
          <p:nvPr/>
        </p:nvSpPr>
        <p:spPr>
          <a:xfrm>
            <a:off x="629564" y="0"/>
            <a:ext cx="56452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5 Annual Meeting 11-12 April 2019</a:t>
            </a:r>
          </a:p>
        </p:txBody>
      </p:sp>
    </p:spTree>
    <p:extLst>
      <p:ext uri="{BB962C8B-B14F-4D97-AF65-F5344CB8AC3E}">
        <p14:creationId xmlns:p14="http://schemas.microsoft.com/office/powerpoint/2010/main" val="2455956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fontScale="90000"/>
          </a:bodyPr>
          <a:lstStyle/>
          <a:p>
            <a:r>
              <a:rPr lang="en-US" sz="3600" dirty="0"/>
              <a:t>ADAC Fellowship and Arctic Summer Internship Programs</a:t>
            </a:r>
          </a:p>
        </p:txBody>
      </p:sp>
      <p:sp>
        <p:nvSpPr>
          <p:cNvPr id="3" name="Content Placeholder 2"/>
          <p:cNvSpPr>
            <a:spLocks noGrp="1"/>
          </p:cNvSpPr>
          <p:nvPr>
            <p:ph idx="4294967295"/>
          </p:nvPr>
        </p:nvSpPr>
        <p:spPr>
          <a:xfrm>
            <a:off x="1077238" y="1776741"/>
            <a:ext cx="9310825" cy="3283775"/>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u="sng" dirty="0"/>
              <a:t>Opportunity</a:t>
            </a:r>
            <a:r>
              <a:rPr lang="en-US" dirty="0"/>
              <a:t>:</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	“</a:t>
            </a:r>
            <a:r>
              <a:rPr lang="en-US" i="1" dirty="0"/>
              <a:t>If you want to know what’s going on in the Arctic, then come here and see</a:t>
            </a:r>
            <a:r>
              <a:rPr lang="en-US" dirty="0"/>
              <a:t>.”</a:t>
            </a:r>
          </a:p>
          <a:p>
            <a:pPr marL="0" marR="0" lvl="0" indent="0" defTabSz="914400" eaLnBrk="1" fontAlgn="auto" latinLnBrk="0" hangingPunct="1">
              <a:lnSpc>
                <a:spcPct val="100000"/>
              </a:lnSpc>
              <a:spcBef>
                <a:spcPts val="0"/>
              </a:spcBef>
              <a:spcAft>
                <a:spcPts val="0"/>
              </a:spcAft>
              <a:buClrTx/>
              <a:buSzTx/>
              <a:buFontTx/>
              <a:buNone/>
              <a:tabLst/>
              <a:defRPr/>
            </a:pPr>
            <a:r>
              <a:rPr lang="en-US" dirty="0"/>
              <a:t>					</a:t>
            </a:r>
            <a:r>
              <a:rPr lang="en-US" sz="2000" dirty="0"/>
              <a:t>Harry K. Brower Jr.</a:t>
            </a:r>
          </a:p>
          <a:p>
            <a:pPr marL="0" marR="0" lvl="0" indent="0" defTabSz="914400" eaLnBrk="1" fontAlgn="auto" latinLnBrk="0" hangingPunct="1">
              <a:lnSpc>
                <a:spcPct val="100000"/>
              </a:lnSpc>
              <a:spcBef>
                <a:spcPts val="0"/>
              </a:spcBef>
              <a:spcAft>
                <a:spcPts val="0"/>
              </a:spcAft>
              <a:buClrTx/>
              <a:buSzTx/>
              <a:buFontTx/>
              <a:buNone/>
              <a:tabLst/>
              <a:defRPr/>
            </a:pPr>
            <a:r>
              <a:rPr lang="en-US" sz="2000" dirty="0"/>
              <a:t>					Mayor North Slope Borough</a:t>
            </a:r>
          </a:p>
          <a:p>
            <a:pPr marL="0" marR="0" lvl="0" indent="0" defTabSz="914400" eaLnBrk="1" fontAlgn="auto" latinLnBrk="0" hangingPunct="1">
              <a:lnSpc>
                <a:spcPct val="100000"/>
              </a:lnSpc>
              <a:spcBef>
                <a:spcPts val="0"/>
              </a:spcBef>
              <a:spcAft>
                <a:spcPts val="0"/>
              </a:spcAft>
              <a:buClrTx/>
              <a:buSzTx/>
              <a:buFontTx/>
              <a:buNone/>
              <a:tabLst/>
              <a:defRPr/>
            </a:pPr>
            <a:r>
              <a:rPr lang="en-US" dirty="0"/>
              <a:t>	</a:t>
            </a:r>
            <a:endParaRPr lang="en-US" sz="2000" dirty="0"/>
          </a:p>
        </p:txBody>
      </p:sp>
      <p:sp>
        <p:nvSpPr>
          <p:cNvPr id="4" name="Rectangle 3"/>
          <p:cNvSpPr/>
          <p:nvPr/>
        </p:nvSpPr>
        <p:spPr>
          <a:xfrm>
            <a:off x="629564" y="0"/>
            <a:ext cx="56452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5 Annual Meeting 11-12 April 2019</a:t>
            </a:r>
          </a:p>
        </p:txBody>
      </p:sp>
    </p:spTree>
    <p:extLst>
      <p:ext uri="{BB962C8B-B14F-4D97-AF65-F5344CB8AC3E}">
        <p14:creationId xmlns:p14="http://schemas.microsoft.com/office/powerpoint/2010/main" val="2931530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fontScale="90000"/>
          </a:bodyPr>
          <a:lstStyle/>
          <a:p>
            <a:r>
              <a:rPr lang="en-US" sz="3600" dirty="0"/>
              <a:t>ADAC Fellowship and Arctic Summer Internship Programs</a:t>
            </a:r>
          </a:p>
        </p:txBody>
      </p:sp>
      <p:sp>
        <p:nvSpPr>
          <p:cNvPr id="3" name="Content Placeholder 2"/>
          <p:cNvSpPr>
            <a:spLocks noGrp="1"/>
          </p:cNvSpPr>
          <p:nvPr>
            <p:ph idx="4294967295"/>
          </p:nvPr>
        </p:nvSpPr>
        <p:spPr>
          <a:xfrm>
            <a:off x="1077238" y="1776741"/>
            <a:ext cx="9310825" cy="3584399"/>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u="sng" dirty="0"/>
              <a:t>Education</a:t>
            </a:r>
            <a:r>
              <a:rPr lang="en-US" dirty="0"/>
              <a:t>:</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	Learning form Arctic experts </a:t>
            </a:r>
          </a:p>
          <a:p>
            <a:pPr marL="0" marR="0" lvl="0" indent="0" defTabSz="914400" eaLnBrk="1" fontAlgn="auto" latinLnBrk="0" hangingPunct="1">
              <a:lnSpc>
                <a:spcPct val="100000"/>
              </a:lnSpc>
              <a:spcBef>
                <a:spcPts val="0"/>
              </a:spcBef>
              <a:spcAft>
                <a:spcPts val="0"/>
              </a:spcAft>
              <a:buClrTx/>
              <a:buSzTx/>
              <a:buFontTx/>
              <a:buNone/>
              <a:tabLst/>
              <a:defRPr/>
            </a:pPr>
            <a:r>
              <a:rPr lang="en-US" dirty="0"/>
              <a:t>	in an Arctic environment</a:t>
            </a:r>
          </a:p>
          <a:p>
            <a:pPr marL="0" marR="0" lvl="0" indent="0" defTabSz="914400" eaLnBrk="1" fontAlgn="auto" latinLnBrk="0" hangingPunct="1">
              <a:lnSpc>
                <a:spcPct val="100000"/>
              </a:lnSpc>
              <a:spcBef>
                <a:spcPts val="0"/>
              </a:spcBef>
              <a:spcAft>
                <a:spcPts val="0"/>
              </a:spcAft>
              <a:buClrTx/>
              <a:buSzTx/>
              <a:buFontTx/>
              <a:buNone/>
              <a:tabLst/>
              <a:defRPr/>
            </a:pPr>
            <a:r>
              <a:rPr lang="en-US" dirty="0"/>
              <a:t>		Dr. Doug Causey</a:t>
            </a:r>
          </a:p>
          <a:p>
            <a:pPr marL="0" marR="0" lvl="0" indent="0" defTabSz="914400" eaLnBrk="1" fontAlgn="auto" latinLnBrk="0" hangingPunct="1">
              <a:lnSpc>
                <a:spcPct val="100000"/>
              </a:lnSpc>
              <a:spcBef>
                <a:spcPts val="0"/>
              </a:spcBef>
              <a:spcAft>
                <a:spcPts val="0"/>
              </a:spcAft>
              <a:buClrTx/>
              <a:buSzTx/>
              <a:buFontTx/>
              <a:buNone/>
              <a:tabLst/>
              <a:defRPr/>
            </a:pPr>
            <a:r>
              <a:rPr lang="en-US" dirty="0"/>
              <a:t>		Dr. Larry Hinzman</a:t>
            </a:r>
          </a:p>
          <a:p>
            <a:pPr marL="0" marR="0" lvl="0" indent="0" defTabSz="914400" eaLnBrk="1" fontAlgn="auto" latinLnBrk="0" hangingPunct="1">
              <a:lnSpc>
                <a:spcPct val="100000"/>
              </a:lnSpc>
              <a:spcBef>
                <a:spcPts val="0"/>
              </a:spcBef>
              <a:spcAft>
                <a:spcPts val="0"/>
              </a:spcAft>
              <a:buClrTx/>
              <a:buSzTx/>
              <a:buFontTx/>
              <a:buNone/>
              <a:tabLst/>
              <a:defRPr/>
            </a:pPr>
            <a:r>
              <a:rPr lang="en-US" dirty="0"/>
              <a:t>		Dr. Craig Tweedie </a:t>
            </a:r>
          </a:p>
          <a:p>
            <a:pPr marL="0" marR="0" lvl="0" indent="0" defTabSz="914400" eaLnBrk="1" fontAlgn="auto" latinLnBrk="0" hangingPunct="1">
              <a:lnSpc>
                <a:spcPct val="100000"/>
              </a:lnSpc>
              <a:spcBef>
                <a:spcPts val="0"/>
              </a:spcBef>
              <a:spcAft>
                <a:spcPts val="0"/>
              </a:spcAft>
              <a:buClrTx/>
              <a:buSzTx/>
              <a:buFontTx/>
              <a:buNone/>
              <a:tabLst/>
              <a:defRPr/>
            </a:pPr>
            <a:r>
              <a:rPr lang="en-US" dirty="0"/>
              <a:t>		Dr. Andy Mahoney</a:t>
            </a:r>
          </a:p>
        </p:txBody>
      </p:sp>
      <p:sp>
        <p:nvSpPr>
          <p:cNvPr id="4" name="Rectangle 3"/>
          <p:cNvSpPr/>
          <p:nvPr/>
        </p:nvSpPr>
        <p:spPr>
          <a:xfrm>
            <a:off x="629564" y="0"/>
            <a:ext cx="56452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5 Annual Meeting 11-12 April 2019</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913193" y="1992882"/>
            <a:ext cx="4202822" cy="3152117"/>
          </a:xfrm>
          <a:prstGeom prst="rect">
            <a:avLst/>
          </a:prstGeom>
          <a:ln w="12700">
            <a:solidFill>
              <a:schemeClr val="tx1"/>
            </a:solidFill>
          </a:ln>
        </p:spPr>
      </p:pic>
    </p:spTree>
    <p:extLst>
      <p:ext uri="{BB962C8B-B14F-4D97-AF65-F5344CB8AC3E}">
        <p14:creationId xmlns:p14="http://schemas.microsoft.com/office/powerpoint/2010/main" val="254618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fontScale="90000"/>
          </a:bodyPr>
          <a:lstStyle/>
          <a:p>
            <a:r>
              <a:rPr lang="en-US" sz="3600" dirty="0"/>
              <a:t>ADAC Fellowship and Arctic Summer Internship Programs</a:t>
            </a:r>
          </a:p>
        </p:txBody>
      </p:sp>
      <p:sp>
        <p:nvSpPr>
          <p:cNvPr id="3" name="Content Placeholder 2"/>
          <p:cNvSpPr>
            <a:spLocks noGrp="1"/>
          </p:cNvSpPr>
          <p:nvPr>
            <p:ph idx="4294967295"/>
          </p:nvPr>
        </p:nvSpPr>
        <p:spPr>
          <a:xfrm>
            <a:off x="1077238" y="1776741"/>
            <a:ext cx="9310825" cy="3283775"/>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u="sng" dirty="0"/>
              <a:t>Leadership</a:t>
            </a:r>
            <a:r>
              <a:rPr lang="en-US" dirty="0"/>
              <a:t>:</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	Providing mentorship, and leading by example</a:t>
            </a:r>
          </a:p>
          <a:p>
            <a:pPr marL="0" marR="0" lvl="0" indent="0" defTabSz="914400" eaLnBrk="1" fontAlgn="auto" latinLnBrk="0" hangingPunct="1">
              <a:lnSpc>
                <a:spcPct val="100000"/>
              </a:lnSpc>
              <a:spcBef>
                <a:spcPts val="600"/>
              </a:spcBef>
              <a:spcAft>
                <a:spcPts val="0"/>
              </a:spcAft>
              <a:buClrTx/>
              <a:buSzTx/>
              <a:buFontTx/>
              <a:buNone/>
              <a:tabLst/>
              <a:defRPr/>
            </a:pPr>
            <a:r>
              <a:rPr lang="en-US" dirty="0"/>
              <a:t>		Maj Ge Randy “Church” </a:t>
            </a:r>
            <a:r>
              <a:rPr lang="en-US" dirty="0" err="1"/>
              <a:t>Kee</a:t>
            </a:r>
            <a:endParaRPr lang="en-US" dirty="0"/>
          </a:p>
          <a:p>
            <a:pPr marL="0" marR="0" lvl="0" indent="0" defTabSz="914400" eaLnBrk="1" fontAlgn="auto" latinLnBrk="0" hangingPunct="1">
              <a:lnSpc>
                <a:spcPct val="100000"/>
              </a:lnSpc>
              <a:spcBef>
                <a:spcPts val="600"/>
              </a:spcBef>
              <a:spcAft>
                <a:spcPts val="0"/>
              </a:spcAft>
              <a:buClrTx/>
              <a:buSzTx/>
              <a:buFontTx/>
              <a:buNone/>
              <a:tabLst/>
              <a:defRPr/>
            </a:pPr>
            <a:r>
              <a:rPr lang="en-US" dirty="0"/>
              <a:t>		Ms. Elizabeth Matthews</a:t>
            </a:r>
          </a:p>
        </p:txBody>
      </p:sp>
      <p:sp>
        <p:nvSpPr>
          <p:cNvPr id="4" name="Rectangle 3"/>
          <p:cNvSpPr/>
          <p:nvPr/>
        </p:nvSpPr>
        <p:spPr>
          <a:xfrm>
            <a:off x="629564" y="0"/>
            <a:ext cx="56452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5 Annual Meeting 11-12 April 2019</a:t>
            </a:r>
          </a:p>
        </p:txBody>
      </p:sp>
    </p:spTree>
    <p:extLst>
      <p:ext uri="{BB962C8B-B14F-4D97-AF65-F5344CB8AC3E}">
        <p14:creationId xmlns:p14="http://schemas.microsoft.com/office/powerpoint/2010/main" val="3503067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445245"/>
          </a:xfrm>
        </p:spPr>
        <p:txBody>
          <a:bodyPr>
            <a:normAutofit fontScale="90000"/>
          </a:bodyPr>
          <a:lstStyle/>
          <a:p>
            <a:r>
              <a:rPr lang="en-US" sz="3600" dirty="0"/>
              <a:t>ADAC Fellowship and Arctic Summer Internship Programs</a:t>
            </a:r>
          </a:p>
        </p:txBody>
      </p:sp>
      <p:sp>
        <p:nvSpPr>
          <p:cNvPr id="3" name="Content Placeholder 2"/>
          <p:cNvSpPr>
            <a:spLocks noGrp="1"/>
          </p:cNvSpPr>
          <p:nvPr>
            <p:ph idx="4294967295"/>
          </p:nvPr>
        </p:nvSpPr>
        <p:spPr>
          <a:xfrm>
            <a:off x="1077238" y="1214651"/>
            <a:ext cx="9895562" cy="4284275"/>
          </a:xfrm>
        </p:spPr>
        <p:txBody>
          <a:bodyPr>
            <a:normAutofit fontScale="92500" lnSpcReduction="10000"/>
          </a:bodyPr>
          <a:lstStyle/>
          <a:p>
            <a:pPr marL="0" lvl="0" indent="0">
              <a:spcBef>
                <a:spcPts val="0"/>
              </a:spcBef>
              <a:buNone/>
              <a:defRPr/>
            </a:pPr>
            <a:r>
              <a:rPr lang="en-US" u="sng" dirty="0">
                <a:solidFill>
                  <a:srgbClr val="E4E8EE"/>
                </a:solidFill>
              </a:rPr>
              <a:t>Looking to the Future</a:t>
            </a:r>
            <a:r>
              <a:rPr lang="en-US" dirty="0">
                <a:solidFill>
                  <a:srgbClr val="E4E8EE"/>
                </a:solidFill>
              </a:rPr>
              <a:t>:</a:t>
            </a:r>
          </a:p>
          <a:p>
            <a:pPr marL="0" indent="0">
              <a:spcBef>
                <a:spcPts val="0"/>
              </a:spcBef>
              <a:buNone/>
              <a:defRPr/>
            </a:pPr>
            <a:endParaRPr lang="en-US" dirty="0"/>
          </a:p>
          <a:p>
            <a:pPr>
              <a:spcBef>
                <a:spcPts val="0"/>
              </a:spcBef>
              <a:defRPr/>
            </a:pPr>
            <a:r>
              <a:rPr lang="en-US" dirty="0"/>
              <a:t>The way forward:</a:t>
            </a:r>
          </a:p>
          <a:p>
            <a:pPr marL="0" marR="0" lvl="0" indent="0" defTabSz="914400" eaLnBrk="1" fontAlgn="auto" latinLnBrk="0" hangingPunct="1">
              <a:lnSpc>
                <a:spcPct val="100000"/>
              </a:lnSpc>
              <a:spcBef>
                <a:spcPts val="0"/>
              </a:spcBef>
              <a:spcAft>
                <a:spcPts val="0"/>
              </a:spcAft>
              <a:buClrTx/>
              <a:buSzTx/>
              <a:buFontTx/>
              <a:buNone/>
              <a:tabLst/>
              <a:defRPr/>
            </a:pPr>
            <a:r>
              <a:rPr lang="en-US" dirty="0"/>
              <a:t>	- Helping students with the next step in their academic and professional careers.</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a:spcBef>
                <a:spcPts val="0"/>
              </a:spcBef>
              <a:defRPr/>
            </a:pPr>
            <a:r>
              <a:rPr lang="en-US" dirty="0"/>
              <a:t>My experience with ADAC has led me directly to where I want to be:</a:t>
            </a:r>
          </a:p>
          <a:p>
            <a:pPr marL="0" marR="0" lvl="0" indent="0" defTabSz="914400" eaLnBrk="1" fontAlgn="auto" latinLnBrk="0" hangingPunct="1">
              <a:lnSpc>
                <a:spcPct val="100000"/>
              </a:lnSpc>
              <a:spcBef>
                <a:spcPts val="0"/>
              </a:spcBef>
              <a:spcAft>
                <a:spcPts val="0"/>
              </a:spcAft>
              <a:buClrTx/>
              <a:buSzTx/>
              <a:buFontTx/>
              <a:buNone/>
              <a:tabLst/>
              <a:defRPr/>
            </a:pPr>
            <a:r>
              <a:rPr lang="en-US" dirty="0"/>
              <a:t>	- Graduation this summer</a:t>
            </a:r>
          </a:p>
          <a:p>
            <a:pPr marL="0" marR="0" lvl="0" indent="0" defTabSz="914400" eaLnBrk="1" fontAlgn="auto" latinLnBrk="0" hangingPunct="1">
              <a:lnSpc>
                <a:spcPct val="100000"/>
              </a:lnSpc>
              <a:spcBef>
                <a:spcPts val="0"/>
              </a:spcBef>
              <a:spcAft>
                <a:spcPts val="0"/>
              </a:spcAft>
              <a:buClrTx/>
              <a:buSzTx/>
              <a:buFontTx/>
              <a:buNone/>
              <a:tabLst/>
              <a:defRPr/>
            </a:pPr>
            <a:r>
              <a:rPr lang="en-US" dirty="0"/>
              <a:t>	- UAS Masters of Teaching Program</a:t>
            </a:r>
          </a:p>
          <a:p>
            <a:pPr marL="0" marR="0" lvl="0" indent="0" defTabSz="914400" eaLnBrk="1" fontAlgn="auto" latinLnBrk="0" hangingPunct="1">
              <a:lnSpc>
                <a:spcPct val="100000"/>
              </a:lnSpc>
              <a:spcBef>
                <a:spcPts val="0"/>
              </a:spcBef>
              <a:spcAft>
                <a:spcPts val="0"/>
              </a:spcAft>
              <a:buClrTx/>
              <a:buSzTx/>
              <a:buFontTx/>
              <a:buNone/>
              <a:tabLst/>
              <a:defRPr/>
            </a:pPr>
            <a:r>
              <a:rPr lang="en-US" dirty="0"/>
              <a:t>	- Teaching in rural Alaska</a:t>
            </a:r>
          </a:p>
          <a:p>
            <a:pPr marL="0" marR="0" lvl="0" indent="0" defTabSz="914400" eaLnBrk="1" fontAlgn="auto" latinLnBrk="0" hangingPunct="1">
              <a:lnSpc>
                <a:spcPct val="100000"/>
              </a:lnSpc>
              <a:spcBef>
                <a:spcPts val="0"/>
              </a:spcBef>
              <a:spcAft>
                <a:spcPts val="0"/>
              </a:spcAft>
              <a:buClrTx/>
              <a:buSzTx/>
              <a:buFontTx/>
              <a:buNone/>
              <a:tabLst/>
              <a:defRPr/>
            </a:pPr>
            <a:r>
              <a:rPr lang="en-US" dirty="0"/>
              <a:t>	- Building Arctic security through resilient communities</a:t>
            </a:r>
          </a:p>
        </p:txBody>
      </p:sp>
      <p:sp>
        <p:nvSpPr>
          <p:cNvPr id="4" name="Rectangle 3"/>
          <p:cNvSpPr/>
          <p:nvPr/>
        </p:nvSpPr>
        <p:spPr>
          <a:xfrm>
            <a:off x="629564" y="0"/>
            <a:ext cx="56452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5 Annual Meeting 11-12 April 2019</a:t>
            </a:r>
          </a:p>
        </p:txBody>
      </p:sp>
    </p:spTree>
    <p:extLst>
      <p:ext uri="{BB962C8B-B14F-4D97-AF65-F5344CB8AC3E}">
        <p14:creationId xmlns:p14="http://schemas.microsoft.com/office/powerpoint/2010/main" val="106631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270" y="2139043"/>
            <a:ext cx="8135184" cy="1384567"/>
          </a:xfrm>
        </p:spPr>
        <p:txBody>
          <a:bodyPr>
            <a:noAutofit/>
          </a:bodyPr>
          <a:lstStyle/>
          <a:p>
            <a:r>
              <a:rPr lang="en-US" sz="3200" dirty="0"/>
              <a:t/>
            </a:r>
            <a:br>
              <a:rPr lang="en-US" sz="3200" dirty="0"/>
            </a:br>
            <a:r>
              <a:rPr lang="en-US" sz="3600" dirty="0">
                <a:solidFill>
                  <a:schemeClr val="bg1">
                    <a:lumMod val="95000"/>
                  </a:schemeClr>
                </a:solidFill>
              </a:rPr>
              <a:t>ADAC Program Year 5 Annual Meeting</a:t>
            </a:r>
            <a:r>
              <a:rPr lang="en-US" sz="3200" dirty="0">
                <a:solidFill>
                  <a:schemeClr val="bg1">
                    <a:lumMod val="95000"/>
                  </a:schemeClr>
                </a:solidFill>
              </a:rPr>
              <a:t/>
            </a:r>
            <a:br>
              <a:rPr lang="en-US" sz="3200" dirty="0">
                <a:solidFill>
                  <a:schemeClr val="bg1">
                    <a:lumMod val="95000"/>
                  </a:schemeClr>
                </a:solidFill>
              </a:rPr>
            </a:br>
            <a:r>
              <a:rPr lang="en-US" sz="3200" i="1" dirty="0">
                <a:solidFill>
                  <a:schemeClr val="accent5"/>
                </a:solidFill>
              </a:rPr>
              <a:t>“ADAC’s Arctic Summer Internship”</a:t>
            </a:r>
          </a:p>
        </p:txBody>
      </p:sp>
      <p:sp>
        <p:nvSpPr>
          <p:cNvPr id="4" name="Text Placeholder 3"/>
          <p:cNvSpPr>
            <a:spLocks noGrp="1"/>
          </p:cNvSpPr>
          <p:nvPr>
            <p:ph type="body" sz="quarter" idx="10"/>
          </p:nvPr>
        </p:nvSpPr>
        <p:spPr>
          <a:xfrm>
            <a:off x="1522383" y="4053386"/>
            <a:ext cx="8135184" cy="2183641"/>
          </a:xfrm>
        </p:spPr>
        <p:txBody>
          <a:bodyPr>
            <a:normAutofit/>
          </a:bodyPr>
          <a:lstStyle/>
          <a:p>
            <a:r>
              <a:rPr lang="en-US" sz="2400" dirty="0">
                <a:solidFill>
                  <a:schemeClr val="bg1"/>
                </a:solidFill>
              </a:rPr>
              <a:t>ADAC Fellow, Michael Wegner, USNA</a:t>
            </a:r>
          </a:p>
          <a:p>
            <a:endParaRPr lang="en-US" dirty="0">
              <a:solidFill>
                <a:schemeClr val="bg1"/>
              </a:solidFill>
            </a:endParaRPr>
          </a:p>
          <a:p>
            <a:r>
              <a:rPr lang="en-US" dirty="0">
                <a:solidFill>
                  <a:schemeClr val="bg1"/>
                </a:solidFill>
              </a:rPr>
              <a:t>	</a:t>
            </a:r>
          </a:p>
          <a:p>
            <a:r>
              <a:rPr lang="en-US" dirty="0">
                <a:solidFill>
                  <a:srgbClr val="FFFF00"/>
                </a:solidFill>
              </a:rPr>
              <a:t>	</a:t>
            </a:r>
          </a:p>
        </p:txBody>
      </p:sp>
    </p:spTree>
    <p:extLst>
      <p:ext uri="{BB962C8B-B14F-4D97-AF65-F5344CB8AC3E}">
        <p14:creationId xmlns:p14="http://schemas.microsoft.com/office/powerpoint/2010/main" val="115949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9564" y="0"/>
            <a:ext cx="56452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5 Annual Meeting 11-12 April 2019</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705" y="1083938"/>
            <a:ext cx="7506562" cy="422244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682528" y="1891973"/>
            <a:ext cx="6085734" cy="3423225"/>
          </a:xfrm>
          <a:prstGeom prst="rect">
            <a:avLst/>
          </a:prstGeom>
        </p:spPr>
      </p:pic>
      <p:sp>
        <p:nvSpPr>
          <p:cNvPr id="5" name="TextBox 4"/>
          <p:cNvSpPr txBox="1"/>
          <p:nvPr/>
        </p:nvSpPr>
        <p:spPr>
          <a:xfrm>
            <a:off x="60189" y="560718"/>
            <a:ext cx="816624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Arctic Summer Internship Program (ISIP) Reflection</a:t>
            </a:r>
          </a:p>
        </p:txBody>
      </p:sp>
    </p:spTree>
    <p:extLst>
      <p:ext uri="{BB962C8B-B14F-4D97-AF65-F5344CB8AC3E}">
        <p14:creationId xmlns:p14="http://schemas.microsoft.com/office/powerpoint/2010/main" val="691582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29564" y="0"/>
            <a:ext cx="56452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5 Annual Meeting 11-12 April 2019</a:t>
            </a:r>
          </a:p>
        </p:txBody>
      </p:sp>
      <p:sp>
        <p:nvSpPr>
          <p:cNvPr id="4" name="TextBox 3"/>
          <p:cNvSpPr txBox="1"/>
          <p:nvPr/>
        </p:nvSpPr>
        <p:spPr>
          <a:xfrm>
            <a:off x="212651" y="765543"/>
            <a:ext cx="4976037"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What I learned: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Changing Arctic, our lifetime.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Central to National Security.</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Amazing science.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Hard-working, passionate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8688" y="765543"/>
            <a:ext cx="5224814" cy="293895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0643" y="3226982"/>
            <a:ext cx="4841357" cy="3631018"/>
          </a:xfrm>
          <a:prstGeom prst="rect">
            <a:avLst/>
          </a:prstGeom>
        </p:spPr>
      </p:pic>
    </p:spTree>
    <p:extLst>
      <p:ext uri="{BB962C8B-B14F-4D97-AF65-F5344CB8AC3E}">
        <p14:creationId xmlns:p14="http://schemas.microsoft.com/office/powerpoint/2010/main" val="373552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9833" y="1446027"/>
            <a:ext cx="6937154" cy="3902149"/>
          </a:xfrm>
          <a:prstGeom prst="rect">
            <a:avLst/>
          </a:prstGeom>
        </p:spPr>
      </p:pic>
      <p:sp>
        <p:nvSpPr>
          <p:cNvPr id="4" name="Rectangle 3"/>
          <p:cNvSpPr/>
          <p:nvPr/>
        </p:nvSpPr>
        <p:spPr>
          <a:xfrm>
            <a:off x="629564" y="0"/>
            <a:ext cx="56452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5 Annual Meeting 11-12 April 2019</a:t>
            </a:r>
          </a:p>
        </p:txBody>
      </p:sp>
      <p:sp>
        <p:nvSpPr>
          <p:cNvPr id="6" name="TextBox 5"/>
          <p:cNvSpPr txBox="1"/>
          <p:nvPr/>
        </p:nvSpPr>
        <p:spPr>
          <a:xfrm>
            <a:off x="212652" y="550168"/>
            <a:ext cx="4614530"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Our futures: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Each of us in ASIP have unique passions and life paths.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I will be a SWO(nuclear) officer, my first ship in Spain.</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The Arctic matters, even in the Med! Global connection.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3428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271" y="1901005"/>
            <a:ext cx="6761408" cy="1622605"/>
          </a:xfrm>
        </p:spPr>
        <p:txBody>
          <a:bodyPr>
            <a:normAutofit/>
          </a:bodyPr>
          <a:lstStyle/>
          <a:p>
            <a:r>
              <a:rPr lang="en-US" sz="3200" dirty="0">
                <a:solidFill>
                  <a:prstClr val="white">
                    <a:lumMod val="95000"/>
                  </a:prstClr>
                </a:solidFill>
              </a:rPr>
              <a:t>ADAC Program Year 5 Annual Meeting</a:t>
            </a:r>
            <a:br>
              <a:rPr lang="en-US" sz="3200" dirty="0">
                <a:solidFill>
                  <a:prstClr val="white">
                    <a:lumMod val="95000"/>
                  </a:prstClr>
                </a:solidFill>
              </a:rPr>
            </a:br>
            <a:r>
              <a:rPr lang="en-US" sz="3200" i="1" dirty="0">
                <a:solidFill>
                  <a:srgbClr val="5B9BD5"/>
                </a:solidFill>
              </a:rPr>
              <a:t>“ADAC’s Arctic Summer Internship”</a:t>
            </a:r>
            <a:endParaRPr lang="en-US" sz="3200" i="1" dirty="0">
              <a:solidFill>
                <a:schemeClr val="accent5"/>
              </a:solidFill>
            </a:endParaRPr>
          </a:p>
        </p:txBody>
      </p:sp>
      <p:sp>
        <p:nvSpPr>
          <p:cNvPr id="4" name="Text Placeholder 3"/>
          <p:cNvSpPr>
            <a:spLocks noGrp="1"/>
          </p:cNvSpPr>
          <p:nvPr>
            <p:ph type="body" sz="quarter" idx="10"/>
          </p:nvPr>
        </p:nvSpPr>
        <p:spPr>
          <a:xfrm>
            <a:off x="1522383" y="4053386"/>
            <a:ext cx="8135184" cy="2183641"/>
          </a:xfrm>
        </p:spPr>
        <p:txBody>
          <a:bodyPr>
            <a:normAutofit/>
          </a:bodyPr>
          <a:lstStyle/>
          <a:p>
            <a:r>
              <a:rPr lang="en-US" sz="2400" dirty="0"/>
              <a:t>ADAC Fellow, Ethan Blough, Tiffin University </a:t>
            </a:r>
          </a:p>
          <a:p>
            <a:endParaRPr lang="en-US" dirty="0">
              <a:solidFill>
                <a:schemeClr val="bg1"/>
              </a:solidFill>
            </a:endParaRPr>
          </a:p>
          <a:p>
            <a:r>
              <a:rPr lang="en-US" dirty="0">
                <a:solidFill>
                  <a:schemeClr val="bg1"/>
                </a:solidFill>
              </a:rPr>
              <a:t>	</a:t>
            </a:r>
          </a:p>
          <a:p>
            <a:r>
              <a:rPr lang="en-US" dirty="0">
                <a:solidFill>
                  <a:srgbClr val="FFFF00"/>
                </a:solidFill>
              </a:rPr>
              <a:t>	</a:t>
            </a:r>
          </a:p>
        </p:txBody>
      </p:sp>
    </p:spTree>
    <p:extLst>
      <p:ext uri="{BB962C8B-B14F-4D97-AF65-F5344CB8AC3E}">
        <p14:creationId xmlns:p14="http://schemas.microsoft.com/office/powerpoint/2010/main" val="1006423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66549"/>
            <a:ext cx="8556171" cy="1077218"/>
          </a:xfrm>
          <a:prstGeom prst="rect">
            <a:avLst/>
          </a:prstGeom>
          <a:noFill/>
        </p:spPr>
        <p:txBody>
          <a:bodyPr wrap="square" rtlCol="0">
            <a:spAutoFit/>
          </a:bodyPr>
          <a:lstStyle/>
          <a:p>
            <a:pPr algn="ctr"/>
            <a:r>
              <a:rPr lang="en-US" sz="3200" dirty="0">
                <a:solidFill>
                  <a:schemeClr val="tx1"/>
                </a:solidFill>
                <a:latin typeface="Franklin Gothic Book" panose="020B0503020102020204" pitchFamily="34" charset="0"/>
              </a:rPr>
              <a:t>Arctic Summer Internship Program (ASIP) Reflection</a:t>
            </a:r>
          </a:p>
        </p:txBody>
      </p:sp>
      <p:sp>
        <p:nvSpPr>
          <p:cNvPr id="6" name="Google Shape;329;p38"/>
          <p:cNvSpPr txBox="1"/>
          <p:nvPr/>
        </p:nvSpPr>
        <p:spPr>
          <a:xfrm>
            <a:off x="0" y="14704"/>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pic>
        <p:nvPicPr>
          <p:cNvPr id="7" name="Picture 6" descr="A picture containing sky, outdoor, ground, water&#10;&#10;Description automatically generated">
            <a:extLst>
              <a:ext uri="{FF2B5EF4-FFF2-40B4-BE49-F238E27FC236}">
                <a16:creationId xmlns:a16="http://schemas.microsoft.com/office/drawing/2014/main" id="{0F7C1C53-AA3C-4F7F-8B09-5AD114DE2F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85641" y="2374084"/>
            <a:ext cx="5077759" cy="4470222"/>
          </a:xfrm>
          <a:prstGeom prst="rect">
            <a:avLst/>
          </a:prstGeom>
          <a:effectLst>
            <a:softEdge rad="317500"/>
          </a:effectLst>
        </p:spPr>
      </p:pic>
      <p:sp>
        <p:nvSpPr>
          <p:cNvPr id="9" name="TextBox 8">
            <a:extLst>
              <a:ext uri="{FF2B5EF4-FFF2-40B4-BE49-F238E27FC236}">
                <a16:creationId xmlns:a16="http://schemas.microsoft.com/office/drawing/2014/main" id="{737B32C8-BD9B-4FA9-A364-5B115548F824}"/>
              </a:ext>
            </a:extLst>
          </p:cNvPr>
          <p:cNvSpPr txBox="1"/>
          <p:nvPr/>
        </p:nvSpPr>
        <p:spPr>
          <a:xfrm>
            <a:off x="251989" y="1796845"/>
            <a:ext cx="6633652" cy="3642023"/>
          </a:xfrm>
          <a:prstGeom prst="rect">
            <a:avLst/>
          </a:prstGeom>
          <a:noFill/>
        </p:spPr>
        <p:txBody>
          <a:bodyPr wrap="square" rtlCol="0">
            <a:spAutoFit/>
          </a:bodyPr>
          <a:lstStyle/>
          <a:p>
            <a:pPr marL="457200" lvl="0" indent="-457200">
              <a:spcBef>
                <a:spcPts val="200"/>
              </a:spcBef>
              <a:buClr>
                <a:schemeClr val="tx1"/>
              </a:buClr>
              <a:buFont typeface="Arial" panose="020B0604020202020204" pitchFamily="34" charset="0"/>
              <a:buChar char="•"/>
            </a:pPr>
            <a:r>
              <a:rPr lang="en-US" sz="2800" dirty="0">
                <a:solidFill>
                  <a:schemeClr val="tx1"/>
                </a:solidFill>
                <a:latin typeface="Franklin Gothic Book" panose="020B0503020102020204" pitchFamily="34" charset="0"/>
              </a:rPr>
              <a:t>Intellectual Diversity of ASIP Participants</a:t>
            </a:r>
          </a:p>
          <a:p>
            <a:pPr marL="457200" lvl="0" indent="-457200">
              <a:spcBef>
                <a:spcPts val="200"/>
              </a:spcBef>
              <a:buClr>
                <a:schemeClr val="tx1"/>
              </a:buClr>
              <a:buFont typeface="Arial" panose="020B0604020202020204" pitchFamily="34" charset="0"/>
              <a:buChar char="•"/>
            </a:pPr>
            <a:r>
              <a:rPr lang="en-US" sz="2800" dirty="0">
                <a:solidFill>
                  <a:schemeClr val="tx1"/>
                </a:solidFill>
                <a:latin typeface="Franklin Gothic Book" panose="020B0503020102020204" pitchFamily="34" charset="0"/>
              </a:rPr>
              <a:t>Discussion Groups and Arctic Experts</a:t>
            </a:r>
          </a:p>
          <a:p>
            <a:pPr marL="457200" lvl="0" indent="-457200">
              <a:spcBef>
                <a:spcPts val="200"/>
              </a:spcBef>
              <a:buClr>
                <a:schemeClr val="tx1"/>
              </a:buClr>
              <a:buFont typeface="Arial" panose="020B0604020202020204" pitchFamily="34" charset="0"/>
              <a:buChar char="•"/>
            </a:pPr>
            <a:r>
              <a:rPr lang="en-US" sz="2800" dirty="0">
                <a:solidFill>
                  <a:schemeClr val="tx1"/>
                </a:solidFill>
                <a:latin typeface="Franklin Gothic Book" panose="020B0503020102020204" pitchFamily="34" charset="0"/>
              </a:rPr>
              <a:t>Cultural Exploration</a:t>
            </a:r>
          </a:p>
          <a:p>
            <a:pPr marL="457200" lvl="0" indent="-457200">
              <a:spcBef>
                <a:spcPts val="200"/>
              </a:spcBef>
              <a:buClr>
                <a:schemeClr val="tx1"/>
              </a:buClr>
              <a:buFont typeface="Arial" panose="020B0604020202020204" pitchFamily="34" charset="0"/>
              <a:buChar char="•"/>
            </a:pPr>
            <a:r>
              <a:rPr lang="en-US" sz="2800" dirty="0">
                <a:solidFill>
                  <a:schemeClr val="tx1"/>
                </a:solidFill>
                <a:latin typeface="Franklin Gothic Book" panose="020B0503020102020204" pitchFamily="34" charset="0"/>
              </a:rPr>
              <a:t>Overall takeaway from the ASIP experience</a:t>
            </a:r>
          </a:p>
          <a:p>
            <a:pPr marL="457200" lvl="0" indent="-457200">
              <a:spcBef>
                <a:spcPts val="200"/>
              </a:spcBef>
              <a:buClr>
                <a:schemeClr val="tx1"/>
              </a:buClr>
              <a:buFont typeface="Arial" panose="020B0604020202020204" pitchFamily="34" charset="0"/>
              <a:buChar char="•"/>
            </a:pPr>
            <a:r>
              <a:rPr lang="en-US" sz="2800" dirty="0">
                <a:solidFill>
                  <a:schemeClr val="tx1"/>
                </a:solidFill>
                <a:latin typeface="Franklin Gothic Book" panose="020B0503020102020204" pitchFamily="34" charset="0"/>
              </a:rPr>
              <a:t>How ASIP changed my educational future</a:t>
            </a:r>
          </a:p>
        </p:txBody>
      </p:sp>
      <p:pic>
        <p:nvPicPr>
          <p:cNvPr id="2" name="Ethan ASIP presentation_Large">
            <a:hlinkClick r:id="" action="ppaction://media"/>
            <a:extLst>
              <a:ext uri="{FF2B5EF4-FFF2-40B4-BE49-F238E27FC236}">
                <a16:creationId xmlns:a16="http://schemas.microsoft.com/office/drawing/2014/main" id="{72E837E9-1699-45FF-B2F1-BBD4C8FD3BA1}"/>
              </a:ext>
            </a:extLst>
          </p:cNvPr>
          <p:cNvPicPr>
            <a:picLocks noChangeAspect="1"/>
          </p:cNvPicPr>
          <p:nvPr>
            <a:videoFile r:link="rId1"/>
            <p:extLst>
              <p:ext uri="{DAA4B4D4-6D71-4841-9C94-3DE7FCFB9230}">
                <p14:media xmlns:p14="http://schemas.microsoft.com/office/powerpoint/2010/main" r:embed="rId2">
                  <p14:trim end="3600.6458"/>
                </p14:media>
              </p:ext>
            </p:extLst>
          </p:nvPr>
        </p:nvPicPr>
        <p:blipFill>
          <a:blip r:embed="rId5"/>
          <a:stretch>
            <a:fillRect/>
          </a:stretch>
        </p:blipFill>
        <p:spPr>
          <a:xfrm>
            <a:off x="7971405" y="0"/>
            <a:ext cx="4220595" cy="2374084"/>
          </a:xfrm>
          <a:prstGeom prst="rect">
            <a:avLst/>
          </a:prstGeom>
        </p:spPr>
      </p:pic>
    </p:spTree>
    <p:extLst>
      <p:ext uri="{BB962C8B-B14F-4D97-AF65-F5344CB8AC3E}">
        <p14:creationId xmlns:p14="http://schemas.microsoft.com/office/powerpoint/2010/main" val="1018652507"/>
      </p:ext>
    </p:extLst>
  </p:cSld>
  <p:clrMapOvr>
    <a:masterClrMapping/>
  </p:clrMapOvr>
  <mc:AlternateContent xmlns:mc="http://schemas.openxmlformats.org/markup-compatibility/2006" xmlns:p14="http://schemas.microsoft.com/office/powerpoint/2010/main">
    <mc:Choice Requires="p14">
      <p:transition p14:dur="270" advClick="0" advTm="27000">
        <p:fade/>
      </p:transition>
    </mc:Choice>
    <mc:Fallback xmlns="">
      <p:transition advClick="0" advTm="2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29;p38"/>
          <p:cNvSpPr txBox="1"/>
          <p:nvPr/>
        </p:nvSpPr>
        <p:spPr>
          <a:xfrm>
            <a:off x="0" y="0"/>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
        <p:nvSpPr>
          <p:cNvPr id="3" name="Title 2"/>
          <p:cNvSpPr>
            <a:spLocks noGrp="1"/>
          </p:cNvSpPr>
          <p:nvPr>
            <p:ph type="title"/>
          </p:nvPr>
        </p:nvSpPr>
        <p:spPr>
          <a:xfrm>
            <a:off x="191218" y="341431"/>
            <a:ext cx="6960951" cy="997548"/>
          </a:xfrm>
        </p:spPr>
        <p:txBody>
          <a:bodyPr anchor="ctr">
            <a:normAutofit fontScale="90000"/>
          </a:bodyPr>
          <a:lstStyle/>
          <a:p>
            <a:pPr algn="ctr"/>
            <a:r>
              <a:rPr lang="en-US" sz="3200" dirty="0"/>
              <a:t>Intellectual Diversity of ASIP Participants</a:t>
            </a:r>
            <a:br>
              <a:rPr lang="en-US" sz="3200" dirty="0"/>
            </a:br>
            <a:endParaRPr lang="en-US" dirty="0"/>
          </a:p>
        </p:txBody>
      </p:sp>
      <p:sp>
        <p:nvSpPr>
          <p:cNvPr id="7" name="Text Placeholder 6"/>
          <p:cNvSpPr>
            <a:spLocks noGrp="1"/>
          </p:cNvSpPr>
          <p:nvPr>
            <p:ph type="body" sz="quarter" idx="11"/>
          </p:nvPr>
        </p:nvSpPr>
        <p:spPr>
          <a:xfrm>
            <a:off x="191218" y="1086928"/>
            <a:ext cx="4848615" cy="4432093"/>
          </a:xfrm>
        </p:spPr>
        <p:txBody>
          <a:bodyPr>
            <a:normAutofit/>
          </a:bodyPr>
          <a:lstStyle/>
          <a:p>
            <a:pPr marL="514350" indent="-514350">
              <a:buFont typeface="Arial" panose="020B0604020202020204" pitchFamily="34" charset="0"/>
              <a:buChar char="•"/>
            </a:pPr>
            <a:r>
              <a:rPr lang="en-US" sz="2400" dirty="0"/>
              <a:t>We all have diverse backgrounds and education</a:t>
            </a:r>
          </a:p>
          <a:p>
            <a:pPr marL="514350" indent="-514350">
              <a:buFont typeface="Arial" panose="020B0604020202020204" pitchFamily="34" charset="0"/>
              <a:buChar char="•"/>
            </a:pPr>
            <a:r>
              <a:rPr lang="en-US" sz="2400" dirty="0"/>
              <a:t>A unique opportunity to learn</a:t>
            </a:r>
          </a:p>
          <a:p>
            <a:pPr marL="514350" indent="-514350">
              <a:buFont typeface="Arial" panose="020B0604020202020204" pitchFamily="34" charset="0"/>
              <a:buChar char="•"/>
            </a:pPr>
            <a:r>
              <a:rPr lang="en-US" sz="2400" dirty="0"/>
              <a:t>Overcoming challenges</a:t>
            </a:r>
          </a:p>
          <a:p>
            <a:pPr marL="514350" indent="-514350">
              <a:buFont typeface="Arial" panose="020B0604020202020204" pitchFamily="34" charset="0"/>
              <a:buChar char="•"/>
            </a:pPr>
            <a:endParaRPr lang="en-US" sz="2400" dirty="0"/>
          </a:p>
          <a:p>
            <a:pPr marL="514350" indent="-514350">
              <a:buFont typeface="Arial" panose="020B0604020202020204" pitchFamily="34" charset="0"/>
              <a:buChar char="•"/>
            </a:pPr>
            <a:endParaRPr lang="en-US" sz="2400" dirty="0"/>
          </a:p>
          <a:p>
            <a:pPr marL="514350" indent="-514350">
              <a:buFont typeface="Arial" panose="020B0604020202020204" pitchFamily="34" charset="0"/>
              <a:buChar char="•"/>
            </a:pPr>
            <a:endParaRPr lang="en-US" sz="2800" dirty="0"/>
          </a:p>
          <a:p>
            <a:endParaRPr lang="en-US" dirty="0"/>
          </a:p>
        </p:txBody>
      </p:sp>
      <p:pic>
        <p:nvPicPr>
          <p:cNvPr id="8" name="Picture 7" descr="A group of people posing for the camera&#10;&#10;Description automatically generated">
            <a:extLst>
              <a:ext uri="{FF2B5EF4-FFF2-40B4-BE49-F238E27FC236}">
                <a16:creationId xmlns:a16="http://schemas.microsoft.com/office/drawing/2014/main" id="{E8EE8863-515D-40BB-99CB-FBBDC6E3D3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5043" y="2564780"/>
            <a:ext cx="5577680" cy="4091300"/>
          </a:xfrm>
          <a:prstGeom prst="rect">
            <a:avLst/>
          </a:prstGeom>
          <a:effectLst>
            <a:innerShdw blurRad="63500" dist="50800" dir="8100000">
              <a:prstClr val="black">
                <a:alpha val="50000"/>
              </a:prstClr>
            </a:innerShdw>
          </a:effectLst>
        </p:spPr>
      </p:pic>
      <p:pic>
        <p:nvPicPr>
          <p:cNvPr id="6" name="Picture 5" descr="A person that is standing in the snow&#10;&#10;Description automatically generated">
            <a:extLst>
              <a:ext uri="{FF2B5EF4-FFF2-40B4-BE49-F238E27FC236}">
                <a16:creationId xmlns:a16="http://schemas.microsoft.com/office/drawing/2014/main" id="{3C621180-59C0-4176-997B-AE2EAC8A0D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4274" y="2644534"/>
            <a:ext cx="4574837" cy="3126538"/>
          </a:xfrm>
          <a:prstGeom prst="ellipse">
            <a:avLst/>
          </a:prstGeom>
          <a:ln>
            <a:noFill/>
          </a:ln>
          <a:effectLst>
            <a:softEdge rad="112500"/>
          </a:effectLst>
        </p:spPr>
      </p:pic>
    </p:spTree>
    <p:extLst>
      <p:ext uri="{BB962C8B-B14F-4D97-AF65-F5344CB8AC3E}">
        <p14:creationId xmlns:p14="http://schemas.microsoft.com/office/powerpoint/2010/main" val="1544269010"/>
      </p:ext>
    </p:extLst>
  </p:cSld>
  <p:clrMapOvr>
    <a:masterClrMapping/>
  </p:clrMapOvr>
  <mc:AlternateContent xmlns:mc="http://schemas.openxmlformats.org/markup-compatibility/2006" xmlns:p14="http://schemas.microsoft.com/office/powerpoint/2010/main">
    <mc:Choice Requires="p14">
      <p:transition p14:dur="300" advClick="0" advTm="30000"/>
    </mc:Choice>
    <mc:Fallback xmlns="">
      <p:transition advClick="0" advTm="30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29;p38"/>
          <p:cNvSpPr txBox="1"/>
          <p:nvPr/>
        </p:nvSpPr>
        <p:spPr>
          <a:xfrm>
            <a:off x="0" y="0"/>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
        <p:nvSpPr>
          <p:cNvPr id="3" name="Title 2"/>
          <p:cNvSpPr>
            <a:spLocks noGrp="1"/>
          </p:cNvSpPr>
          <p:nvPr>
            <p:ph type="title"/>
          </p:nvPr>
        </p:nvSpPr>
        <p:spPr>
          <a:xfrm>
            <a:off x="191218" y="341431"/>
            <a:ext cx="6960951" cy="997548"/>
          </a:xfrm>
        </p:spPr>
        <p:txBody>
          <a:bodyPr anchor="ctr">
            <a:normAutofit/>
          </a:bodyPr>
          <a:lstStyle/>
          <a:p>
            <a:pPr algn="ctr"/>
            <a:r>
              <a:rPr lang="en-US" sz="3200" dirty="0"/>
              <a:t>Discussion Groups and Arctic Experts</a:t>
            </a:r>
            <a:br>
              <a:rPr lang="en-US" sz="3200" dirty="0"/>
            </a:br>
            <a:endParaRPr lang="en-US" dirty="0"/>
          </a:p>
        </p:txBody>
      </p:sp>
      <p:sp>
        <p:nvSpPr>
          <p:cNvPr id="7" name="Text Placeholder 6"/>
          <p:cNvSpPr>
            <a:spLocks noGrp="1"/>
          </p:cNvSpPr>
          <p:nvPr>
            <p:ph type="body" sz="quarter" idx="11"/>
          </p:nvPr>
        </p:nvSpPr>
        <p:spPr>
          <a:xfrm>
            <a:off x="191219" y="1086928"/>
            <a:ext cx="4269270" cy="4432093"/>
          </a:xfrm>
        </p:spPr>
        <p:txBody>
          <a:bodyPr>
            <a:normAutofit/>
          </a:bodyPr>
          <a:lstStyle/>
          <a:p>
            <a:pPr marL="514350" indent="-514350">
              <a:buFont typeface="Arial" panose="020B0604020202020204" pitchFamily="34" charset="0"/>
              <a:buChar char="•"/>
            </a:pPr>
            <a:r>
              <a:rPr lang="en-US" sz="2400" dirty="0"/>
              <a:t>Challenging problems with unique solutions</a:t>
            </a:r>
          </a:p>
          <a:p>
            <a:pPr marL="514350" indent="-514350">
              <a:buFont typeface="Arial" panose="020B0604020202020204" pitchFamily="34" charset="0"/>
              <a:buChar char="•"/>
            </a:pPr>
            <a:r>
              <a:rPr lang="en-US" sz="2400" dirty="0"/>
              <a:t>Crucial learning opportunity as fellows</a:t>
            </a:r>
          </a:p>
          <a:p>
            <a:pPr marL="514350" indent="-514350">
              <a:buFont typeface="Arial" panose="020B0604020202020204" pitchFamily="34" charset="0"/>
              <a:buChar char="•"/>
            </a:pPr>
            <a:r>
              <a:rPr lang="en-US" sz="2400" dirty="0"/>
              <a:t>A fantastic opportunity to collaborate </a:t>
            </a:r>
          </a:p>
          <a:p>
            <a:pPr marL="514350" indent="-514350">
              <a:buFont typeface="Arial" panose="020B0604020202020204" pitchFamily="34" charset="0"/>
              <a:buChar char="•"/>
            </a:pPr>
            <a:endParaRPr lang="en-US" sz="2400" dirty="0"/>
          </a:p>
          <a:p>
            <a:pPr marL="514350" indent="-514350">
              <a:buFont typeface="Arial" panose="020B0604020202020204" pitchFamily="34" charset="0"/>
              <a:buChar char="•"/>
            </a:pPr>
            <a:endParaRPr lang="en-US" sz="2400" dirty="0"/>
          </a:p>
          <a:p>
            <a:endParaRPr lang="en-US" sz="2400" dirty="0"/>
          </a:p>
          <a:p>
            <a:pPr marL="514350" indent="-514350">
              <a:buFont typeface="Arial" panose="020B0604020202020204" pitchFamily="34" charset="0"/>
              <a:buChar char="•"/>
            </a:pPr>
            <a:endParaRPr lang="en-US" sz="2800" dirty="0"/>
          </a:p>
          <a:p>
            <a:endParaRPr lang="en-US" dirty="0"/>
          </a:p>
        </p:txBody>
      </p:sp>
      <p:pic>
        <p:nvPicPr>
          <p:cNvPr id="4" name="Picture 3">
            <a:extLst>
              <a:ext uri="{FF2B5EF4-FFF2-40B4-BE49-F238E27FC236}">
                <a16:creationId xmlns:a16="http://schemas.microsoft.com/office/drawing/2014/main" id="{8D996E06-69E4-4242-AC7B-6660B311AC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6642" y="2810107"/>
            <a:ext cx="4176804" cy="3717131"/>
          </a:xfrm>
          <a:prstGeom prst="rect">
            <a:avLst/>
          </a:prstGeom>
          <a:ln>
            <a:noFill/>
          </a:ln>
          <a:effectLst>
            <a:softEdge rad="112500"/>
          </a:effectLst>
        </p:spPr>
      </p:pic>
      <p:pic>
        <p:nvPicPr>
          <p:cNvPr id="11" name="Picture 10" descr="A picture containing person, snow, outdoor, snowboarding&#10;&#10;Description automatically generated">
            <a:extLst>
              <a:ext uri="{FF2B5EF4-FFF2-40B4-BE49-F238E27FC236}">
                <a16:creationId xmlns:a16="http://schemas.microsoft.com/office/drawing/2014/main" id="{5E5761AE-DD26-49E7-873B-8F012DF14C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0489" y="2333084"/>
            <a:ext cx="3393687" cy="4524916"/>
          </a:xfrm>
          <a:prstGeom prst="rect">
            <a:avLst/>
          </a:prstGeom>
          <a:ln>
            <a:noFill/>
          </a:ln>
          <a:effectLst>
            <a:softEdge rad="112500"/>
          </a:effectLst>
        </p:spPr>
      </p:pic>
    </p:spTree>
    <p:extLst>
      <p:ext uri="{BB962C8B-B14F-4D97-AF65-F5344CB8AC3E}">
        <p14:creationId xmlns:p14="http://schemas.microsoft.com/office/powerpoint/2010/main" val="2716738575"/>
      </p:ext>
    </p:extLst>
  </p:cSld>
  <p:clrMapOvr>
    <a:masterClrMapping/>
  </p:clrMapOvr>
  <mc:AlternateContent xmlns:mc="http://schemas.openxmlformats.org/markup-compatibility/2006" xmlns:p14="http://schemas.microsoft.com/office/powerpoint/2010/main">
    <mc:Choice Requires="p14">
      <p:transition p14:dur="440" advTm="44000"/>
    </mc:Choice>
    <mc:Fallback xmlns="">
      <p:transition advTm="44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29;p38"/>
          <p:cNvSpPr txBox="1"/>
          <p:nvPr/>
        </p:nvSpPr>
        <p:spPr>
          <a:xfrm>
            <a:off x="0" y="0"/>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
        <p:nvSpPr>
          <p:cNvPr id="3" name="Title 2"/>
          <p:cNvSpPr>
            <a:spLocks noGrp="1"/>
          </p:cNvSpPr>
          <p:nvPr>
            <p:ph type="title"/>
          </p:nvPr>
        </p:nvSpPr>
        <p:spPr>
          <a:xfrm>
            <a:off x="191218" y="341431"/>
            <a:ext cx="6960951" cy="997548"/>
          </a:xfrm>
        </p:spPr>
        <p:txBody>
          <a:bodyPr anchor="ctr">
            <a:normAutofit/>
          </a:bodyPr>
          <a:lstStyle/>
          <a:p>
            <a:pPr algn="ctr"/>
            <a:r>
              <a:rPr lang="en-US" sz="3200" dirty="0"/>
              <a:t>Cultural Exploration</a:t>
            </a:r>
            <a:endParaRPr lang="en-US" dirty="0"/>
          </a:p>
        </p:txBody>
      </p:sp>
      <p:sp>
        <p:nvSpPr>
          <p:cNvPr id="7" name="Text Placeholder 6"/>
          <p:cNvSpPr>
            <a:spLocks noGrp="1"/>
          </p:cNvSpPr>
          <p:nvPr>
            <p:ph type="body" sz="quarter" idx="11"/>
          </p:nvPr>
        </p:nvSpPr>
        <p:spPr>
          <a:xfrm>
            <a:off x="191219" y="1086928"/>
            <a:ext cx="4223480" cy="4432093"/>
          </a:xfrm>
        </p:spPr>
        <p:txBody>
          <a:bodyPr>
            <a:normAutofit/>
          </a:bodyPr>
          <a:lstStyle/>
          <a:p>
            <a:pPr marL="514350" indent="-514350">
              <a:buFont typeface="Arial" panose="020B0604020202020204" pitchFamily="34" charset="0"/>
              <a:buChar char="•"/>
            </a:pPr>
            <a:endParaRPr lang="en-US" sz="2400" dirty="0"/>
          </a:p>
          <a:p>
            <a:pPr marL="514350" indent="-514350">
              <a:buFont typeface="Arial" panose="020B0604020202020204" pitchFamily="34" charset="0"/>
              <a:buChar char="•"/>
            </a:pPr>
            <a:r>
              <a:rPr lang="en-US" sz="2800" dirty="0"/>
              <a:t>Visiting Heritage centers</a:t>
            </a:r>
          </a:p>
          <a:p>
            <a:pPr marL="514350" indent="-514350">
              <a:buFont typeface="Arial" panose="020B0604020202020204" pitchFamily="34" charset="0"/>
              <a:buChar char="•"/>
            </a:pPr>
            <a:r>
              <a:rPr lang="en-US" sz="2800" dirty="0"/>
              <a:t>Meeting with local officials</a:t>
            </a:r>
          </a:p>
          <a:p>
            <a:pPr marL="514350" indent="-514350">
              <a:buFont typeface="Arial" panose="020B0604020202020204" pitchFamily="34" charset="0"/>
              <a:buChar char="•"/>
            </a:pPr>
            <a:r>
              <a:rPr lang="en-US" sz="2800" dirty="0"/>
              <a:t>Observing Naluqatak</a:t>
            </a:r>
          </a:p>
          <a:p>
            <a:pPr marL="514350" indent="-514350">
              <a:buFont typeface="Arial" panose="020B0604020202020204" pitchFamily="34" charset="0"/>
              <a:buChar char="•"/>
            </a:pPr>
            <a:r>
              <a:rPr lang="en-US" sz="2800" dirty="0"/>
              <a:t>Why this is beneficial </a:t>
            </a:r>
          </a:p>
          <a:p>
            <a:pPr marL="514350" indent="-514350">
              <a:buFont typeface="Arial" panose="020B0604020202020204" pitchFamily="34" charset="0"/>
              <a:buChar char="•"/>
            </a:pPr>
            <a:endParaRPr lang="en-US" sz="2800" dirty="0"/>
          </a:p>
          <a:p>
            <a:pPr marL="514350" indent="-514350">
              <a:buFont typeface="Arial" panose="020B0604020202020204" pitchFamily="34" charset="0"/>
              <a:buChar char="•"/>
            </a:pPr>
            <a:endParaRPr lang="en-US" sz="2800" dirty="0"/>
          </a:p>
          <a:p>
            <a:endParaRPr lang="en-US" dirty="0"/>
          </a:p>
        </p:txBody>
      </p:sp>
      <p:pic>
        <p:nvPicPr>
          <p:cNvPr id="4" name="Picture 3" descr="A group of people standing in front of a crowd&#10;&#10;Description automatically generated">
            <a:extLst>
              <a:ext uri="{FF2B5EF4-FFF2-40B4-BE49-F238E27FC236}">
                <a16:creationId xmlns:a16="http://schemas.microsoft.com/office/drawing/2014/main" id="{CEC01EC8-F244-4E6F-B92A-292DCCB14E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9502" y="2888167"/>
            <a:ext cx="4371279" cy="3724508"/>
          </a:xfrm>
          <a:prstGeom prst="rect">
            <a:avLst/>
          </a:prstGeom>
          <a:ln>
            <a:noFill/>
          </a:ln>
          <a:effectLst>
            <a:softEdge rad="112500"/>
          </a:effectLst>
        </p:spPr>
      </p:pic>
      <p:pic>
        <p:nvPicPr>
          <p:cNvPr id="9" name="Picture 8" descr="A close up of a coat&#10;&#10;Description automatically generated">
            <a:extLst>
              <a:ext uri="{FF2B5EF4-FFF2-40B4-BE49-F238E27FC236}">
                <a16:creationId xmlns:a16="http://schemas.microsoft.com/office/drawing/2014/main" id="{288839F4-4B97-4E98-A0A8-96E74F009E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5586" y="1338979"/>
            <a:ext cx="3214804" cy="4286405"/>
          </a:xfrm>
          <a:prstGeom prst="rect">
            <a:avLst/>
          </a:prstGeom>
          <a:ln>
            <a:noFill/>
          </a:ln>
          <a:effectLst>
            <a:softEdge rad="112500"/>
          </a:effectLst>
        </p:spPr>
      </p:pic>
    </p:spTree>
    <p:extLst>
      <p:ext uri="{BB962C8B-B14F-4D97-AF65-F5344CB8AC3E}">
        <p14:creationId xmlns:p14="http://schemas.microsoft.com/office/powerpoint/2010/main" val="3420364010"/>
      </p:ext>
    </p:extLst>
  </p:cSld>
  <p:clrMapOvr>
    <a:masterClrMapping/>
  </p:clrMapOvr>
  <mc:AlternateContent xmlns:mc="http://schemas.openxmlformats.org/markup-compatibility/2006" xmlns:p14="http://schemas.microsoft.com/office/powerpoint/2010/main">
    <mc:Choice Requires="p14">
      <p:transition spd="slow" p14:dur="910" advClick="0" advTm="91000"/>
    </mc:Choice>
    <mc:Fallback xmlns="">
      <p:transition spd="slow" advClick="0" advTm="91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29;p38"/>
          <p:cNvSpPr txBox="1"/>
          <p:nvPr/>
        </p:nvSpPr>
        <p:spPr>
          <a:xfrm>
            <a:off x="0" y="0"/>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
        <p:nvSpPr>
          <p:cNvPr id="3" name="Title 2"/>
          <p:cNvSpPr>
            <a:spLocks noGrp="1"/>
          </p:cNvSpPr>
          <p:nvPr>
            <p:ph type="title"/>
          </p:nvPr>
        </p:nvSpPr>
        <p:spPr>
          <a:xfrm>
            <a:off x="191219" y="341431"/>
            <a:ext cx="6960951" cy="997548"/>
          </a:xfrm>
        </p:spPr>
        <p:txBody>
          <a:bodyPr anchor="ctr">
            <a:normAutofit/>
          </a:bodyPr>
          <a:lstStyle/>
          <a:p>
            <a:pPr algn="ctr"/>
            <a:r>
              <a:rPr lang="en-US" sz="3200" dirty="0"/>
              <a:t>Overall Takeaway from the ASIP </a:t>
            </a:r>
            <a:endParaRPr lang="en-US" dirty="0"/>
          </a:p>
        </p:txBody>
      </p:sp>
      <p:sp>
        <p:nvSpPr>
          <p:cNvPr id="7" name="Text Placeholder 6"/>
          <p:cNvSpPr>
            <a:spLocks noGrp="1"/>
          </p:cNvSpPr>
          <p:nvPr>
            <p:ph type="body" sz="quarter" idx="11"/>
          </p:nvPr>
        </p:nvSpPr>
        <p:spPr>
          <a:xfrm>
            <a:off x="191219" y="1086928"/>
            <a:ext cx="3957036" cy="4432093"/>
          </a:xfrm>
        </p:spPr>
        <p:txBody>
          <a:bodyPr>
            <a:normAutofit/>
          </a:bodyPr>
          <a:lstStyle/>
          <a:p>
            <a:pPr marL="514350" indent="-514350">
              <a:buFont typeface="Arial" panose="020B0604020202020204" pitchFamily="34" charset="0"/>
              <a:buChar char="•"/>
            </a:pPr>
            <a:endParaRPr lang="en-US" sz="2400" dirty="0"/>
          </a:p>
          <a:p>
            <a:pPr marL="514350" indent="-514350">
              <a:buFont typeface="Arial" panose="020B0604020202020204" pitchFamily="34" charset="0"/>
              <a:buChar char="•"/>
            </a:pPr>
            <a:r>
              <a:rPr lang="en-US" sz="2800" dirty="0"/>
              <a:t>Indispensable first-hand experience</a:t>
            </a:r>
          </a:p>
          <a:p>
            <a:pPr marL="514350" indent="-514350">
              <a:buFont typeface="Arial" panose="020B0604020202020204" pitchFamily="34" charset="0"/>
              <a:buChar char="•"/>
            </a:pPr>
            <a:r>
              <a:rPr lang="en-US" sz="2800" dirty="0"/>
              <a:t>Allowed us to explore how to address problems facing the Arctic </a:t>
            </a:r>
          </a:p>
          <a:p>
            <a:pPr marL="514350" indent="-514350">
              <a:buFont typeface="Arial" panose="020B0604020202020204" pitchFamily="34" charset="0"/>
              <a:buChar char="•"/>
            </a:pPr>
            <a:r>
              <a:rPr lang="en-US" sz="2800" dirty="0"/>
              <a:t>Including local people is very important</a:t>
            </a:r>
          </a:p>
          <a:p>
            <a:pPr marL="514350" indent="-514350">
              <a:buFont typeface="Arial" panose="020B0604020202020204" pitchFamily="34" charset="0"/>
              <a:buChar char="•"/>
            </a:pPr>
            <a:endParaRPr lang="en-US" sz="2800" dirty="0"/>
          </a:p>
          <a:p>
            <a:endParaRPr lang="en-US" dirty="0"/>
          </a:p>
        </p:txBody>
      </p:sp>
      <p:pic>
        <p:nvPicPr>
          <p:cNvPr id="9" name="Picture 8" descr="A group of people that are standing in the snow&#10;&#10;Description automatically generated">
            <a:extLst>
              <a:ext uri="{FF2B5EF4-FFF2-40B4-BE49-F238E27FC236}">
                <a16:creationId xmlns:a16="http://schemas.microsoft.com/office/drawing/2014/main" id="{313D11BD-B70E-4049-84C5-D9364A93C7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7727" y="3455166"/>
            <a:ext cx="4128109" cy="3402834"/>
          </a:xfrm>
          <a:prstGeom prst="rect">
            <a:avLst/>
          </a:prstGeom>
          <a:ln>
            <a:noFill/>
          </a:ln>
          <a:effectLst>
            <a:softEdge rad="112500"/>
          </a:effectLst>
        </p:spPr>
      </p:pic>
      <p:pic>
        <p:nvPicPr>
          <p:cNvPr id="11" name="Picture 10" descr="A group of people that are standing in the snow&#10;&#10;Description automatically generated">
            <a:extLst>
              <a:ext uri="{FF2B5EF4-FFF2-40B4-BE49-F238E27FC236}">
                <a16:creationId xmlns:a16="http://schemas.microsoft.com/office/drawing/2014/main" id="{E28E2C1D-0409-46DE-BE24-622B02B10D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6830" y="1798990"/>
            <a:ext cx="4276917" cy="3207687"/>
          </a:xfrm>
          <a:prstGeom prst="ellipse">
            <a:avLst/>
          </a:prstGeom>
          <a:ln>
            <a:noFill/>
          </a:ln>
          <a:effectLst>
            <a:softEdge rad="112500"/>
          </a:effectLst>
        </p:spPr>
      </p:pic>
    </p:spTree>
    <p:extLst>
      <p:ext uri="{BB962C8B-B14F-4D97-AF65-F5344CB8AC3E}">
        <p14:creationId xmlns:p14="http://schemas.microsoft.com/office/powerpoint/2010/main" val="3689612997"/>
      </p:ext>
    </p:extLst>
  </p:cSld>
  <p:clrMapOvr>
    <a:masterClrMapping/>
  </p:clrMapOvr>
  <mc:AlternateContent xmlns:mc="http://schemas.openxmlformats.org/markup-compatibility/2006" xmlns:p14="http://schemas.microsoft.com/office/powerpoint/2010/main">
    <mc:Choice Requires="p14">
      <p:transition p14:dur="290" advTm="29000"/>
    </mc:Choice>
    <mc:Fallback xmlns="">
      <p:transition advTm="29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29;p38"/>
          <p:cNvSpPr txBox="1"/>
          <p:nvPr/>
        </p:nvSpPr>
        <p:spPr>
          <a:xfrm>
            <a:off x="0" y="0"/>
            <a:ext cx="3917482" cy="34143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4E9EE"/>
              </a:buClr>
              <a:buSzPts val="1200"/>
              <a:buFont typeface="Source Sans Pro"/>
              <a:buNone/>
            </a:pPr>
            <a:r>
              <a:rPr lang="en-US" sz="1200" b="1" dirty="0">
                <a:solidFill>
                  <a:srgbClr val="E4E9EE"/>
                </a:solidFill>
                <a:latin typeface="Franklin Gothic Book" panose="020B0503020102020204" pitchFamily="34" charset="0"/>
                <a:ea typeface="Source Sans Pro"/>
                <a:cs typeface="Source Sans Pro"/>
                <a:sym typeface="Source Sans Pro"/>
              </a:rPr>
              <a:t>ADAC Program Year 5 Annual Meeting 11-12 April 2019</a:t>
            </a:r>
            <a:endParaRPr sz="1200" b="1" dirty="0">
              <a:solidFill>
                <a:schemeClr val="dk1"/>
              </a:solidFill>
              <a:latin typeface="Franklin Gothic Book" panose="020B0503020102020204" pitchFamily="34" charset="0"/>
              <a:ea typeface="Source Sans Pro"/>
              <a:cs typeface="Source Sans Pro"/>
              <a:sym typeface="Source Sans Pro"/>
            </a:endParaRPr>
          </a:p>
        </p:txBody>
      </p:sp>
      <p:sp>
        <p:nvSpPr>
          <p:cNvPr id="3" name="Title 2"/>
          <p:cNvSpPr>
            <a:spLocks noGrp="1"/>
          </p:cNvSpPr>
          <p:nvPr>
            <p:ph type="title"/>
          </p:nvPr>
        </p:nvSpPr>
        <p:spPr>
          <a:xfrm>
            <a:off x="191218" y="341431"/>
            <a:ext cx="8217996" cy="997548"/>
          </a:xfrm>
        </p:spPr>
        <p:txBody>
          <a:bodyPr anchor="ctr">
            <a:normAutofit/>
          </a:bodyPr>
          <a:lstStyle/>
          <a:p>
            <a:pPr algn="ctr"/>
            <a:r>
              <a:rPr lang="en-US" sz="3200" dirty="0"/>
              <a:t>How ASIP Changed my Educational Future</a:t>
            </a:r>
            <a:endParaRPr lang="en-US" dirty="0"/>
          </a:p>
        </p:txBody>
      </p:sp>
      <p:sp>
        <p:nvSpPr>
          <p:cNvPr id="7" name="Text Placeholder 6"/>
          <p:cNvSpPr>
            <a:spLocks noGrp="1"/>
          </p:cNvSpPr>
          <p:nvPr>
            <p:ph type="body" sz="quarter" idx="11"/>
          </p:nvPr>
        </p:nvSpPr>
        <p:spPr>
          <a:xfrm>
            <a:off x="191218" y="1680410"/>
            <a:ext cx="4848615" cy="3838611"/>
          </a:xfrm>
        </p:spPr>
        <p:txBody>
          <a:bodyPr>
            <a:normAutofit/>
          </a:bodyPr>
          <a:lstStyle/>
          <a:p>
            <a:pPr marL="514350" indent="-514350">
              <a:buFont typeface="Arial" panose="020B0604020202020204" pitchFamily="34" charset="0"/>
              <a:buChar char="•"/>
            </a:pPr>
            <a:r>
              <a:rPr lang="en-US" sz="2400" dirty="0"/>
              <a:t>I began the ASIP set on environmental law or oceanography, however this changed as the internship progressed</a:t>
            </a:r>
          </a:p>
          <a:p>
            <a:pPr marL="514350" indent="-514350">
              <a:buFont typeface="Arial" panose="020B0604020202020204" pitchFamily="34" charset="0"/>
              <a:buChar char="•"/>
            </a:pPr>
            <a:r>
              <a:rPr lang="en-US" sz="2400" dirty="0"/>
              <a:t>How exercise physiology can help the Arctic Operator</a:t>
            </a:r>
          </a:p>
          <a:p>
            <a:pPr marL="514350" indent="-514350">
              <a:buFont typeface="Arial" panose="020B0604020202020204" pitchFamily="34" charset="0"/>
              <a:buChar char="•"/>
            </a:pPr>
            <a:r>
              <a:rPr lang="en-US" sz="2400" dirty="0"/>
              <a:t>Continuing my education</a:t>
            </a:r>
          </a:p>
          <a:p>
            <a:endParaRPr lang="en-US" sz="2400" dirty="0"/>
          </a:p>
          <a:p>
            <a:pPr marL="514350" indent="-514350">
              <a:buFont typeface="Arial" panose="020B0604020202020204" pitchFamily="34" charset="0"/>
              <a:buChar char="•"/>
            </a:pPr>
            <a:endParaRPr lang="en-US" sz="2400" dirty="0"/>
          </a:p>
          <a:p>
            <a:pPr marL="514350" indent="-514350">
              <a:buFont typeface="Arial" panose="020B0604020202020204" pitchFamily="34" charset="0"/>
              <a:buChar char="•"/>
            </a:pPr>
            <a:endParaRPr lang="en-US" sz="2800" dirty="0"/>
          </a:p>
          <a:p>
            <a:endParaRPr lang="en-US" dirty="0"/>
          </a:p>
        </p:txBody>
      </p:sp>
      <p:pic>
        <p:nvPicPr>
          <p:cNvPr id="9" name="Picture 8" descr="A picture containing sky, outdoor, snow, ground&#10;&#10;Description automatically generated">
            <a:extLst>
              <a:ext uri="{FF2B5EF4-FFF2-40B4-BE49-F238E27FC236}">
                <a16:creationId xmlns:a16="http://schemas.microsoft.com/office/drawing/2014/main" id="{D9E18C16-47BF-42F2-9651-F73BED12D3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2185" y="2419012"/>
            <a:ext cx="5687119" cy="4265339"/>
          </a:xfrm>
          <a:prstGeom prst="rect">
            <a:avLst/>
          </a:prstGeom>
          <a:effectLst>
            <a:softEdge rad="127000"/>
          </a:effectLst>
        </p:spPr>
      </p:pic>
    </p:spTree>
    <p:extLst>
      <p:ext uri="{BB962C8B-B14F-4D97-AF65-F5344CB8AC3E}">
        <p14:creationId xmlns:p14="http://schemas.microsoft.com/office/powerpoint/2010/main" val="28216982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44"/>
          <p:cNvSpPr txBox="1">
            <a:spLocks noGrp="1"/>
          </p:cNvSpPr>
          <p:nvPr>
            <p:ph type="title" idx="4294967295"/>
          </p:nvPr>
        </p:nvSpPr>
        <p:spPr>
          <a:xfrm>
            <a:off x="732221" y="821017"/>
            <a:ext cx="9940158" cy="70173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Source Sans Pro"/>
              <a:buNone/>
            </a:pPr>
            <a:r>
              <a:rPr lang="en-US" sz="3600" dirty="0">
                <a:latin typeface="Franklin Gothic Book" panose="020B0503020102020204" pitchFamily="34" charset="0"/>
              </a:rPr>
              <a:t>Ready for questions</a:t>
            </a:r>
            <a:endParaRPr dirty="0">
              <a:latin typeface="Franklin Gothic Book" panose="020B0503020102020204" pitchFamily="34" charset="0"/>
            </a:endParaRPr>
          </a:p>
        </p:txBody>
      </p:sp>
      <p:sp>
        <p:nvSpPr>
          <p:cNvPr id="375" name="Google Shape;375;p44"/>
          <p:cNvSpPr/>
          <p:nvPr/>
        </p:nvSpPr>
        <p:spPr>
          <a:xfrm>
            <a:off x="1032930" y="1935785"/>
            <a:ext cx="4845030" cy="3237105"/>
          </a:xfrm>
          <a:prstGeom prst="rect">
            <a:avLst/>
          </a:prstGeom>
          <a:noFill/>
          <a:ln>
            <a:noFill/>
          </a:ln>
        </p:spPr>
        <p:txBody>
          <a:bodyPr spcFirstLastPara="1" wrap="square" lIns="91425" tIns="45700" rIns="91425" bIns="45700" anchor="t" anchorCtr="0">
            <a:noAutofit/>
          </a:bodyPr>
          <a:lstStyle/>
          <a:p>
            <a:pPr marL="228600" marR="0" lvl="0" indent="-228600" algn="l" rtl="0">
              <a:spcBef>
                <a:spcPts val="0"/>
              </a:spcBef>
              <a:spcAft>
                <a:spcPts val="0"/>
              </a:spcAft>
              <a:buClr>
                <a:schemeClr val="dk1"/>
              </a:buClr>
              <a:buSzPts val="2800"/>
              <a:buFont typeface="Arial"/>
              <a:buChar char="•"/>
            </a:pPr>
            <a:r>
              <a:rPr lang="en-US" sz="2800" dirty="0">
                <a:solidFill>
                  <a:schemeClr val="dk1"/>
                </a:solidFill>
                <a:latin typeface="Franklin Gothic Book" panose="020B0503020102020204" pitchFamily="34" charset="0"/>
                <a:ea typeface="Source Sans Pro"/>
                <a:cs typeface="Source Sans Pro"/>
                <a:sym typeface="Source Sans Pro"/>
              </a:rPr>
              <a:t>Feedback…</a:t>
            </a:r>
            <a:endParaRPr dirty="0">
              <a:latin typeface="Franklin Gothic Book" panose="020B0503020102020204" pitchFamily="34" charset="0"/>
            </a:endParaRPr>
          </a:p>
          <a:p>
            <a:pPr marL="228600" marR="0" lvl="0" indent="-228600" algn="l" rtl="0">
              <a:spcBef>
                <a:spcPts val="200"/>
              </a:spcBef>
              <a:spcAft>
                <a:spcPts val="0"/>
              </a:spcAft>
              <a:buClr>
                <a:schemeClr val="dk1"/>
              </a:buClr>
              <a:buSzPts val="2800"/>
              <a:buFont typeface="Arial"/>
              <a:buChar char="•"/>
            </a:pPr>
            <a:r>
              <a:rPr lang="en-US" sz="2800" dirty="0">
                <a:solidFill>
                  <a:schemeClr val="dk1"/>
                </a:solidFill>
                <a:latin typeface="Franklin Gothic Book" panose="020B0503020102020204" pitchFamily="34" charset="0"/>
                <a:ea typeface="Source Sans Pro"/>
                <a:cs typeface="Source Sans Pro"/>
                <a:sym typeface="Source Sans Pro"/>
              </a:rPr>
              <a:t>What are we missing?</a:t>
            </a:r>
            <a:endParaRPr dirty="0">
              <a:latin typeface="Franklin Gothic Book" panose="020B0503020102020204" pitchFamily="34" charset="0"/>
            </a:endParaRPr>
          </a:p>
          <a:p>
            <a:pPr marL="228600" marR="0" lvl="0" indent="-228600" algn="l" rtl="0">
              <a:spcBef>
                <a:spcPts val="200"/>
              </a:spcBef>
              <a:spcAft>
                <a:spcPts val="0"/>
              </a:spcAft>
              <a:buClr>
                <a:schemeClr val="dk1"/>
              </a:buClr>
              <a:buSzPts val="2800"/>
              <a:buFont typeface="Arial"/>
              <a:buChar char="•"/>
            </a:pPr>
            <a:r>
              <a:rPr lang="en-US" sz="2800" dirty="0">
                <a:solidFill>
                  <a:schemeClr val="dk1"/>
                </a:solidFill>
                <a:latin typeface="Franklin Gothic Book" panose="020B0503020102020204" pitchFamily="34" charset="0"/>
                <a:ea typeface="Source Sans Pro"/>
                <a:cs typeface="Source Sans Pro"/>
                <a:sym typeface="Source Sans Pro"/>
              </a:rPr>
              <a:t>What can we improve?</a:t>
            </a:r>
            <a:endParaRPr dirty="0">
              <a:latin typeface="Franklin Gothic Book" panose="020B0503020102020204" pitchFamily="34" charset="0"/>
            </a:endParaRPr>
          </a:p>
          <a:p>
            <a:pPr marL="228600" marR="0" lvl="0" indent="-228600" algn="l" rtl="0">
              <a:spcBef>
                <a:spcPts val="200"/>
              </a:spcBef>
              <a:spcAft>
                <a:spcPts val="0"/>
              </a:spcAft>
              <a:buClr>
                <a:schemeClr val="dk1"/>
              </a:buClr>
              <a:buSzPts val="2800"/>
              <a:buFont typeface="Arial"/>
              <a:buChar char="•"/>
            </a:pPr>
            <a:r>
              <a:rPr lang="en-US" sz="2800" dirty="0">
                <a:solidFill>
                  <a:schemeClr val="dk1"/>
                </a:solidFill>
                <a:latin typeface="Franklin Gothic Book" panose="020B0503020102020204" pitchFamily="34" charset="0"/>
                <a:ea typeface="Source Sans Pro"/>
                <a:cs typeface="Source Sans Pro"/>
                <a:sym typeface="Source Sans Pro"/>
              </a:rPr>
              <a:t>Who should we connect with to improve odds </a:t>
            </a:r>
            <a:r>
              <a:rPr lang="en-US" sz="2800">
                <a:solidFill>
                  <a:schemeClr val="dk1"/>
                </a:solidFill>
                <a:latin typeface="Franklin Gothic Book" panose="020B0503020102020204" pitchFamily="34" charset="0"/>
                <a:ea typeface="Source Sans Pro"/>
                <a:cs typeface="Source Sans Pro"/>
                <a:sym typeface="Source Sans Pro"/>
              </a:rPr>
              <a:t>of program </a:t>
            </a:r>
            <a:r>
              <a:rPr lang="en-US" sz="2800" dirty="0">
                <a:solidFill>
                  <a:schemeClr val="dk1"/>
                </a:solidFill>
                <a:latin typeface="Franklin Gothic Book" panose="020B0503020102020204" pitchFamily="34" charset="0"/>
                <a:ea typeface="Source Sans Pro"/>
                <a:cs typeface="Source Sans Pro"/>
                <a:sym typeface="Source Sans Pro"/>
              </a:rPr>
              <a:t>success?</a:t>
            </a:r>
            <a:endParaRPr dirty="0">
              <a:latin typeface="Franklin Gothic Book" panose="020B0503020102020204" pitchFamily="34" charset="0"/>
            </a:endParaRPr>
          </a:p>
        </p:txBody>
      </p:sp>
      <p:pic>
        <p:nvPicPr>
          <p:cNvPr id="376" name="Google Shape;376;p44"/>
          <p:cNvPicPr preferRelativeResize="0"/>
          <p:nvPr/>
        </p:nvPicPr>
        <p:blipFill rotWithShape="1">
          <a:blip r:embed="rId3">
            <a:alphaModFix/>
          </a:blip>
          <a:srcRect l="18282" t="16552" r="9478" b="7816"/>
          <a:stretch/>
        </p:blipFill>
        <p:spPr>
          <a:xfrm>
            <a:off x="6932023" y="1974433"/>
            <a:ext cx="4136890" cy="3248298"/>
          </a:xfrm>
          <a:prstGeom prst="rect">
            <a:avLst/>
          </a:prstGeom>
          <a:noFill/>
          <a:ln w="9525" cap="flat" cmpd="sng">
            <a:solidFill>
              <a:schemeClr val="accent5"/>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1895</TotalTime>
  <Words>2327</Words>
  <Application>Microsoft Office PowerPoint</Application>
  <PresentationFormat>Widescreen</PresentationFormat>
  <Paragraphs>398</Paragraphs>
  <Slides>37</Slides>
  <Notes>18</Notes>
  <HiddenSlides>0</HiddenSlides>
  <MMClips>1</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37</vt:i4>
      </vt:variant>
    </vt:vector>
  </HeadingPairs>
  <TitlesOfParts>
    <vt:vector size="47" baseType="lpstr">
      <vt:lpstr>Source Sans Pro</vt:lpstr>
      <vt:lpstr>Courier New</vt:lpstr>
      <vt:lpstr>Franklin Gothic Book</vt:lpstr>
      <vt:lpstr>Calibri Light</vt:lpstr>
      <vt:lpstr>Arial</vt:lpstr>
      <vt:lpstr>Calibri</vt:lpstr>
      <vt:lpstr>Office Theme</vt:lpstr>
      <vt:lpstr>1_Office Theme</vt:lpstr>
      <vt:lpstr>2_Office Theme</vt:lpstr>
      <vt:lpstr>3_Office Theme</vt:lpstr>
      <vt:lpstr> ADAC Year 5 Annual Meeting ADAC Project Briefing ADAC’s Integrated Education Programs</vt:lpstr>
      <vt:lpstr>Integrated Education Overview </vt:lpstr>
      <vt:lpstr>ADAC Fellows Program: Eligibility, Commitment, &amp; Support</vt:lpstr>
      <vt:lpstr>ADAC Fellowship Program: Structure</vt:lpstr>
      <vt:lpstr>Career Development Grant (CDG)</vt:lpstr>
      <vt:lpstr>Workforce Development (WFD)</vt:lpstr>
      <vt:lpstr>Integrated Minority Serving Institute (MSI)/Arctic Summer Internship Project (ASIP)</vt:lpstr>
      <vt:lpstr>Current Status: ADAC’s CDG &amp; WFD Programs</vt:lpstr>
      <vt:lpstr>Current ADAC Fellows – Program Year 5 (July 1, 2018 - June 30, 2019) </vt:lpstr>
      <vt:lpstr>Breakdown of Active CDG &amp; WFD Fellows Program Year 5</vt:lpstr>
      <vt:lpstr>Progress: Outreach, Exchange, &amp; Activities</vt:lpstr>
      <vt:lpstr>ADAC Project Engagement– Work Plans</vt:lpstr>
      <vt:lpstr>Current Student  Research Engagement in ADAC Supported Projects </vt:lpstr>
      <vt:lpstr>Summer 2019: Ten-Week Internships</vt:lpstr>
      <vt:lpstr>Progress - Graduated ADAC Fellows to Date – Program Year 5 (July 1, 2018- June 30, 2019)</vt:lpstr>
      <vt:lpstr>Current Status: ADAC’s Integrated Minority Serving Institute (MSI)/Arctic Summer Internship Program (ASIP)</vt:lpstr>
      <vt:lpstr>2019 MSI/ASIP Agenda </vt:lpstr>
      <vt:lpstr>Current Students Confirmed for 2019 MSI/ASIP Program </vt:lpstr>
      <vt:lpstr>In Summary…</vt:lpstr>
      <vt:lpstr> ADAC Program Year 5 Annual Meeting “ADAC Fellowship and ASIP Program”</vt:lpstr>
      <vt:lpstr>ADAC Fellowship and Arctic Summer Internship Programs</vt:lpstr>
      <vt:lpstr>ADAC Fellowship and Arctic Summer Internship Programs</vt:lpstr>
      <vt:lpstr>ADAC Fellowship and Arctic Summer Internship Programs</vt:lpstr>
      <vt:lpstr>ADAC Fellowship and Arctic Summer Internship Programs</vt:lpstr>
      <vt:lpstr>ADAC Fellowship and Arctic Summer Internship Programs</vt:lpstr>
      <vt:lpstr> ADAC Program Year 5 Annual Meeting “ADAC’s Arctic Summer Internship”</vt:lpstr>
      <vt:lpstr>PowerPoint Presentation</vt:lpstr>
      <vt:lpstr>PowerPoint Presentation</vt:lpstr>
      <vt:lpstr>PowerPoint Presentation</vt:lpstr>
      <vt:lpstr>ADAC Program Year 5 Annual Meeting “ADAC’s Arctic Summer Internship”</vt:lpstr>
      <vt:lpstr>PowerPoint Presentation</vt:lpstr>
      <vt:lpstr>Intellectual Diversity of ASIP Participants </vt:lpstr>
      <vt:lpstr>Discussion Groups and Arctic Experts </vt:lpstr>
      <vt:lpstr>Cultural Exploration</vt:lpstr>
      <vt:lpstr>Overall Takeaway from the ASIP </vt:lpstr>
      <vt:lpstr>How ASIP Changed my Educational Future</vt:lpstr>
      <vt:lpstr>Ready for 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ADAC March 2019 Quarterly Review ADAC’s Education Programs</dc:title>
  <dc:subject/>
  <dc:creator>Elizabeth Matthews</dc:creator>
  <cp:keywords/>
  <dc:description/>
  <cp:lastModifiedBy>Randy A Kee</cp:lastModifiedBy>
  <cp:revision>60</cp:revision>
  <dcterms:modified xsi:type="dcterms:W3CDTF">2019-04-07T00:27:41Z</dcterms:modified>
  <cp:category/>
</cp:coreProperties>
</file>